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30"/>
  </p:notesMasterIdLst>
  <p:handoutMasterIdLst>
    <p:handoutMasterId r:id="rId31"/>
  </p:handoutMasterIdLst>
  <p:sldIdLst>
    <p:sldId id="364" r:id="rId2"/>
    <p:sldId id="555" r:id="rId3"/>
    <p:sldId id="556" r:id="rId4"/>
    <p:sldId id="557" r:id="rId5"/>
    <p:sldId id="558" r:id="rId6"/>
    <p:sldId id="538" r:id="rId7"/>
    <p:sldId id="553" r:id="rId8"/>
    <p:sldId id="554" r:id="rId9"/>
    <p:sldId id="559" r:id="rId10"/>
    <p:sldId id="562" r:id="rId11"/>
    <p:sldId id="560" r:id="rId12"/>
    <p:sldId id="561" r:id="rId13"/>
    <p:sldId id="563" r:id="rId14"/>
    <p:sldId id="564" r:id="rId15"/>
    <p:sldId id="565" r:id="rId16"/>
    <p:sldId id="566" r:id="rId17"/>
    <p:sldId id="567" r:id="rId18"/>
    <p:sldId id="568" r:id="rId19"/>
    <p:sldId id="569" r:id="rId20"/>
    <p:sldId id="580" r:id="rId21"/>
    <p:sldId id="571" r:id="rId22"/>
    <p:sldId id="570" r:id="rId23"/>
    <p:sldId id="574" r:id="rId24"/>
    <p:sldId id="577" r:id="rId25"/>
    <p:sldId id="578" r:id="rId26"/>
    <p:sldId id="576" r:id="rId27"/>
    <p:sldId id="579" r:id="rId28"/>
    <p:sldId id="573" r:id="rId29"/>
  </p:sldIdLst>
  <p:sldSz cx="9144000" cy="6858000" type="screen4x3"/>
  <p:notesSz cx="6797675" cy="9926638"/>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4319">
          <p15:clr>
            <a:srgbClr val="A4A3A4"/>
          </p15:clr>
        </p15:guide>
        <p15:guide id="2">
          <p15:clr>
            <a:srgbClr val="A4A3A4"/>
          </p15:clr>
        </p15:guide>
        <p15:guide id="3" pos="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FF3300"/>
    <a:srgbClr val="F9FBD9"/>
    <a:srgbClr val="FF6600"/>
    <a:srgbClr val="CC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9" autoAdjust="0"/>
    <p:restoredTop sz="86282" autoAdjust="0"/>
  </p:normalViewPr>
  <p:slideViewPr>
    <p:cSldViewPr>
      <p:cViewPr>
        <p:scale>
          <a:sx n="110" d="100"/>
          <a:sy n="110" d="100"/>
        </p:scale>
        <p:origin x="-204" y="2010"/>
      </p:cViewPr>
      <p:guideLst>
        <p:guide orient="horz" pos="4319"/>
        <p:guide/>
        <p:guide pos="22"/>
      </p:guideLst>
    </p:cSldViewPr>
  </p:slideViewPr>
  <p:notesTextViewPr>
    <p:cViewPr>
      <p:scale>
        <a:sx n="50" d="100"/>
        <a:sy n="50" d="100"/>
      </p:scale>
      <p:origin x="0" y="0"/>
    </p:cViewPr>
  </p:notesTextViewPr>
  <p:sorterViewPr>
    <p:cViewPr>
      <p:scale>
        <a:sx n="67" d="100"/>
        <a:sy n="67"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1"/>
            <a:ext cx="2946400" cy="496808"/>
          </a:xfrm>
          <a:prstGeom prst="rect">
            <a:avLst/>
          </a:prstGeom>
        </p:spPr>
        <p:txBody>
          <a:bodyPr vert="horz" lIns="91421" tIns="45711" rIns="91421" bIns="45711" rtlCol="0"/>
          <a:lstStyle>
            <a:lvl1pPr algn="l">
              <a:defRPr sz="1200"/>
            </a:lvl1pPr>
          </a:lstStyle>
          <a:p>
            <a:endParaRPr lang="tr-TR"/>
          </a:p>
        </p:txBody>
      </p:sp>
      <p:sp>
        <p:nvSpPr>
          <p:cNvPr id="3" name="2 Veri Yer Tutucusu"/>
          <p:cNvSpPr>
            <a:spLocks noGrp="1"/>
          </p:cNvSpPr>
          <p:nvPr>
            <p:ph type="dt" sz="quarter" idx="1"/>
          </p:nvPr>
        </p:nvSpPr>
        <p:spPr>
          <a:xfrm>
            <a:off x="3849689" y="1"/>
            <a:ext cx="2946400" cy="496808"/>
          </a:xfrm>
          <a:prstGeom prst="rect">
            <a:avLst/>
          </a:prstGeom>
        </p:spPr>
        <p:txBody>
          <a:bodyPr vert="horz" lIns="91421" tIns="45711" rIns="91421" bIns="45711" rtlCol="0"/>
          <a:lstStyle>
            <a:lvl1pPr algn="r">
              <a:defRPr sz="1200"/>
            </a:lvl1pPr>
          </a:lstStyle>
          <a:p>
            <a:fld id="{C9DE1750-3AD3-4EDA-A3B8-A8BFF08A5B5E}" type="datetimeFigureOut">
              <a:rPr lang="tr-TR" smtClean="0"/>
              <a:pPr/>
              <a:t>12.01.2017</a:t>
            </a:fld>
            <a:endParaRPr lang="tr-TR"/>
          </a:p>
        </p:txBody>
      </p:sp>
      <p:sp>
        <p:nvSpPr>
          <p:cNvPr id="4" name="3 Altbilgi Yer Tutucusu"/>
          <p:cNvSpPr>
            <a:spLocks noGrp="1"/>
          </p:cNvSpPr>
          <p:nvPr>
            <p:ph type="ftr" sz="quarter" idx="2"/>
          </p:nvPr>
        </p:nvSpPr>
        <p:spPr>
          <a:xfrm>
            <a:off x="0" y="9428244"/>
            <a:ext cx="2946400" cy="496808"/>
          </a:xfrm>
          <a:prstGeom prst="rect">
            <a:avLst/>
          </a:prstGeom>
        </p:spPr>
        <p:txBody>
          <a:bodyPr vert="horz" lIns="91421" tIns="45711" rIns="91421" bIns="45711" rtlCol="0" anchor="b"/>
          <a:lstStyle>
            <a:lvl1pPr algn="l">
              <a:defRPr sz="1200"/>
            </a:lvl1pPr>
          </a:lstStyle>
          <a:p>
            <a:endParaRPr lang="tr-TR"/>
          </a:p>
        </p:txBody>
      </p:sp>
      <p:sp>
        <p:nvSpPr>
          <p:cNvPr id="5" name="4 Slayt Numarası Yer Tutucusu"/>
          <p:cNvSpPr>
            <a:spLocks noGrp="1"/>
          </p:cNvSpPr>
          <p:nvPr>
            <p:ph type="sldNum" sz="quarter" idx="3"/>
          </p:nvPr>
        </p:nvSpPr>
        <p:spPr>
          <a:xfrm>
            <a:off x="3849689" y="9428244"/>
            <a:ext cx="2946400" cy="496808"/>
          </a:xfrm>
          <a:prstGeom prst="rect">
            <a:avLst/>
          </a:prstGeom>
        </p:spPr>
        <p:txBody>
          <a:bodyPr vert="horz" lIns="91421" tIns="45711" rIns="91421" bIns="45711" rtlCol="0" anchor="b"/>
          <a:lstStyle>
            <a:lvl1pPr algn="r">
              <a:defRPr sz="1200"/>
            </a:lvl1pPr>
          </a:lstStyle>
          <a:p>
            <a:fld id="{AD397C75-1C38-40F1-A537-7BDDC899808A}" type="slidenum">
              <a:rPr lang="tr-TR" smtClean="0"/>
              <a:pPr/>
              <a:t>‹#›</a:t>
            </a:fld>
            <a:endParaRPr lang="tr-TR"/>
          </a:p>
        </p:txBody>
      </p:sp>
    </p:spTree>
    <p:extLst>
      <p:ext uri="{BB962C8B-B14F-4D97-AF65-F5344CB8AC3E}">
        <p14:creationId xmlns="" xmlns:p14="http://schemas.microsoft.com/office/powerpoint/2010/main" val="164792989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1" y="2"/>
            <a:ext cx="2945659" cy="496331"/>
          </a:xfrm>
          <a:prstGeom prst="rect">
            <a:avLst/>
          </a:prstGeom>
        </p:spPr>
        <p:txBody>
          <a:bodyPr vert="horz" lIns="91421" tIns="45711" rIns="91421" bIns="45711"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50444" y="2"/>
            <a:ext cx="2945659" cy="496331"/>
          </a:xfrm>
          <a:prstGeom prst="rect">
            <a:avLst/>
          </a:prstGeom>
        </p:spPr>
        <p:txBody>
          <a:bodyPr vert="horz" lIns="91421" tIns="45711" rIns="91421" bIns="45711" rtlCol="0"/>
          <a:lstStyle>
            <a:lvl1pPr algn="r" fontAlgn="auto">
              <a:spcBef>
                <a:spcPts val="0"/>
              </a:spcBef>
              <a:spcAft>
                <a:spcPts val="0"/>
              </a:spcAft>
              <a:defRPr sz="1200">
                <a:latin typeface="+mn-lt"/>
                <a:cs typeface="+mn-cs"/>
              </a:defRPr>
            </a:lvl1pPr>
          </a:lstStyle>
          <a:p>
            <a:pPr>
              <a:defRPr/>
            </a:pPr>
            <a:fld id="{152C4A03-048F-4ABF-A57E-D39A816902F4}" type="datetimeFigureOut">
              <a:rPr lang="tr-TR"/>
              <a:pPr>
                <a:defRPr/>
              </a:pPr>
              <a:t>12.01.2017</a:t>
            </a:fld>
            <a:endParaRPr lang="tr-TR"/>
          </a:p>
        </p:txBody>
      </p:sp>
      <p:sp>
        <p:nvSpPr>
          <p:cNvPr id="4" name="3 Slayt Görüntüsü Yer Tutucusu"/>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21" tIns="45711" rIns="91421" bIns="45711" rtlCol="0" anchor="ctr"/>
          <a:lstStyle/>
          <a:p>
            <a:pPr lvl="0"/>
            <a:endParaRPr lang="tr-TR" noProof="0"/>
          </a:p>
        </p:txBody>
      </p:sp>
      <p:sp>
        <p:nvSpPr>
          <p:cNvPr id="5" name="4 Not Yer Tutucusu"/>
          <p:cNvSpPr>
            <a:spLocks noGrp="1"/>
          </p:cNvSpPr>
          <p:nvPr>
            <p:ph type="body" sz="quarter" idx="3"/>
          </p:nvPr>
        </p:nvSpPr>
        <p:spPr>
          <a:xfrm>
            <a:off x="679768" y="4715154"/>
            <a:ext cx="5438140" cy="4466987"/>
          </a:xfrm>
          <a:prstGeom prst="rect">
            <a:avLst/>
          </a:prstGeom>
        </p:spPr>
        <p:txBody>
          <a:bodyPr vert="horz" lIns="91421" tIns="45711" rIns="91421" bIns="45711"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1" y="9428585"/>
            <a:ext cx="2945659" cy="496331"/>
          </a:xfrm>
          <a:prstGeom prst="rect">
            <a:avLst/>
          </a:prstGeom>
        </p:spPr>
        <p:txBody>
          <a:bodyPr vert="horz" lIns="91421" tIns="45711" rIns="91421" bIns="45711"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50444" y="9428585"/>
            <a:ext cx="2945659" cy="496331"/>
          </a:xfrm>
          <a:prstGeom prst="rect">
            <a:avLst/>
          </a:prstGeom>
        </p:spPr>
        <p:txBody>
          <a:bodyPr vert="horz" lIns="91421" tIns="45711" rIns="91421" bIns="45711" rtlCol="0" anchor="b"/>
          <a:lstStyle>
            <a:lvl1pPr algn="r" fontAlgn="auto">
              <a:spcBef>
                <a:spcPts val="0"/>
              </a:spcBef>
              <a:spcAft>
                <a:spcPts val="0"/>
              </a:spcAft>
              <a:defRPr sz="1200">
                <a:latin typeface="+mn-lt"/>
                <a:cs typeface="+mn-cs"/>
              </a:defRPr>
            </a:lvl1pPr>
          </a:lstStyle>
          <a:p>
            <a:pPr>
              <a:defRPr/>
            </a:pPr>
            <a:fld id="{D8C77680-6A58-4AF6-A1EF-2B1312943C3C}" type="slidenum">
              <a:rPr lang="tr-TR"/>
              <a:pPr>
                <a:defRPr/>
              </a:pPr>
              <a:t>‹#›</a:t>
            </a:fld>
            <a:endParaRPr lang="tr-TR"/>
          </a:p>
        </p:txBody>
      </p:sp>
    </p:spTree>
    <p:extLst>
      <p:ext uri="{BB962C8B-B14F-4D97-AF65-F5344CB8AC3E}">
        <p14:creationId xmlns="" xmlns:p14="http://schemas.microsoft.com/office/powerpoint/2010/main" val="183359848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Tree>
    <p:extLst>
      <p:ext uri="{BB962C8B-B14F-4D97-AF65-F5344CB8AC3E}">
        <p14:creationId xmlns="" xmlns:p14="http://schemas.microsoft.com/office/powerpoint/2010/main" val="4065033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24F50133-B42C-4893-888B-5D0121098B82}" type="datetime1">
              <a:rPr lang="tr-TR" smtClean="0">
                <a:solidFill>
                  <a:prstClr val="black">
                    <a:tint val="75000"/>
                  </a:prstClr>
                </a:solidFill>
              </a:rPr>
              <a:pPr/>
              <a:t>12.01.2017</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
        <p:nvSpPr>
          <p:cNvPr id="6" name="5 Slayt Numarası Yer Tutucusu"/>
          <p:cNvSpPr>
            <a:spLocks noGrp="1"/>
          </p:cNvSpPr>
          <p:nvPr>
            <p:ph type="sldNum" sz="quarter" idx="12"/>
          </p:nvPr>
        </p:nvSpPr>
        <p:spPr>
          <a:xfrm>
            <a:off x="6553200" y="6356350"/>
            <a:ext cx="2133600" cy="365125"/>
          </a:xfrm>
          <a:prstGeom prst="rect">
            <a:avLst/>
          </a:prstGeom>
        </p:spPr>
        <p:txBody>
          <a:bodyPr/>
          <a:lstStyle/>
          <a:p>
            <a:fld id="{F302176B-0E47-46AC-8F43-DAB4B8A37D06}" type="slidenum">
              <a:rPr lang="tr-TR" smtClean="0">
                <a:solidFill>
                  <a:prstClr val="black">
                    <a:tint val="75000"/>
                  </a:prstClr>
                </a:solidFill>
              </a:rPr>
              <a:pPr/>
              <a:t>‹#›</a:t>
            </a:fld>
            <a:r>
              <a:rPr lang="tr-TR" dirty="0" smtClean="0">
                <a:solidFill>
                  <a:prstClr val="black">
                    <a:tint val="75000"/>
                  </a:prstClr>
                </a:solidFill>
              </a:rPr>
              <a:t>/20</a:t>
            </a:r>
            <a:endParaRPr lang="tr-TR" dirty="0">
              <a:solidFill>
                <a:prstClr val="black">
                  <a:tint val="75000"/>
                </a:prstClr>
              </a:solidFill>
            </a:endParaRPr>
          </a:p>
        </p:txBody>
      </p:sp>
    </p:spTree>
    <p:extLst>
      <p:ext uri="{BB962C8B-B14F-4D97-AF65-F5344CB8AC3E}">
        <p14:creationId xmlns="" xmlns:p14="http://schemas.microsoft.com/office/powerpoint/2010/main" val="340762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3F8EBA9F-0C60-48BD-9B35-3902356364F4}" type="datetime1">
              <a:rPr lang="tr-TR" smtClean="0">
                <a:solidFill>
                  <a:prstClr val="black">
                    <a:tint val="75000"/>
                  </a:prstClr>
                </a:solidFill>
              </a:rPr>
              <a:pPr/>
              <a:t>12.01.2017</a:t>
            </a:fld>
            <a:endParaRPr lang="tr-TR">
              <a:solidFill>
                <a:prstClr val="black">
                  <a:tint val="75000"/>
                </a:prstClr>
              </a:solidFill>
            </a:endParaRPr>
          </a:p>
        </p:txBody>
      </p:sp>
      <p:sp>
        <p:nvSpPr>
          <p:cNvPr id="5" name="4 Altbilgi Yer Tutucusu"/>
          <p:cNvSpPr>
            <a:spLocks noGrp="1"/>
          </p:cNvSpPr>
          <p:nvPr>
            <p:ph type="ftr" sz="quarter" idx="11"/>
          </p:nvPr>
        </p:nvSpPr>
        <p:spPr/>
        <p:txBody>
          <a:bodyPr/>
          <a:lstStyle/>
          <a:p>
            <a:endParaRPr lang="tr-TR">
              <a:solidFill>
                <a:prstClr val="black">
                  <a:tint val="75000"/>
                </a:prstClr>
              </a:solidFill>
            </a:endParaRPr>
          </a:p>
        </p:txBody>
      </p:sp>
    </p:spTree>
    <p:extLst>
      <p:ext uri="{BB962C8B-B14F-4D97-AF65-F5344CB8AC3E}">
        <p14:creationId xmlns="" xmlns:p14="http://schemas.microsoft.com/office/powerpoint/2010/main" val="20850206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r="-1000"/>
          </a:stretch>
        </a:blipFill>
        <a:effectLst/>
      </p:bgPr>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28C638-6C02-4946-ADA4-40D54C910685}" type="datetime1">
              <a:rPr lang="tr-TR" smtClean="0">
                <a:solidFill>
                  <a:prstClr val="black">
                    <a:tint val="75000"/>
                  </a:prstClr>
                </a:solidFill>
                <a:latin typeface="Calibri"/>
                <a:cs typeface="+mn-cs"/>
              </a:rPr>
              <a:pPr fontAlgn="auto">
                <a:spcBef>
                  <a:spcPts val="0"/>
                </a:spcBef>
                <a:spcAft>
                  <a:spcPts val="0"/>
                </a:spcAft>
              </a:pPr>
              <a:t>12.01.2017</a:t>
            </a:fld>
            <a:endParaRPr lang="tr-TR">
              <a:solidFill>
                <a:prstClr val="black">
                  <a:tint val="75000"/>
                </a:prstClr>
              </a:solidFill>
              <a:latin typeface="Calibri"/>
              <a:cs typeface="+mn-cs"/>
            </a:endParaRP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tr-TR">
              <a:solidFill>
                <a:prstClr val="black">
                  <a:tint val="75000"/>
                </a:prstClr>
              </a:solidFill>
              <a:latin typeface="Calibri"/>
              <a:cs typeface="+mn-cs"/>
            </a:endParaRPr>
          </a:p>
        </p:txBody>
      </p:sp>
      <p:pic>
        <p:nvPicPr>
          <p:cNvPr id="7" name="Resim 6"/>
          <p:cNvPicPr>
            <a:picLocks noChangeAspect="1"/>
          </p:cNvPicPr>
          <p:nvPr userDrawn="1"/>
        </p:nvPicPr>
        <p:blipFill>
          <a:blip r:embed="rId5" cstate="print">
            <a:extLst>
              <a:ext uri="{28A0092B-C50C-407E-A947-70E740481C1C}">
                <a14:useLocalDpi xmlns="" xmlns:a14="http://schemas.microsoft.com/office/drawing/2010/main" val="0"/>
              </a:ext>
            </a:extLst>
          </a:blip>
          <a:stretch>
            <a:fillRect/>
          </a:stretch>
        </p:blipFill>
        <p:spPr>
          <a:xfrm>
            <a:off x="7950200" y="155366"/>
            <a:ext cx="1126956" cy="643374"/>
          </a:xfrm>
          <a:prstGeom prst="rect">
            <a:avLst/>
          </a:prstGeom>
        </p:spPr>
      </p:pic>
      <p:sp>
        <p:nvSpPr>
          <p:cNvPr id="8" name="7 Metin kutusu"/>
          <p:cNvSpPr txBox="1"/>
          <p:nvPr userDrawn="1"/>
        </p:nvSpPr>
        <p:spPr>
          <a:xfrm>
            <a:off x="8464624" y="6381328"/>
            <a:ext cx="648072" cy="307777"/>
          </a:xfrm>
          <a:prstGeom prst="rect">
            <a:avLst/>
          </a:prstGeom>
          <a:noFill/>
        </p:spPr>
        <p:txBody>
          <a:bodyPr wrap="square" rtlCol="0">
            <a:spAutoFit/>
          </a:bodyPr>
          <a:lstStyle/>
          <a:p>
            <a:fld id="{ACE5A9B4-81D7-4589-B642-EA31EDB28A39}" type="slidenum">
              <a:rPr lang="tr-TR" sz="1400" smtClean="0"/>
              <a:pPr/>
              <a:t>‹#›</a:t>
            </a:fld>
            <a:r>
              <a:rPr lang="tr-TR" sz="1400" dirty="0" smtClean="0"/>
              <a:t>/16</a:t>
            </a:r>
            <a:endParaRPr lang="tr-TR" sz="1400" dirty="0"/>
          </a:p>
        </p:txBody>
      </p:sp>
    </p:spTree>
    <p:extLst>
      <p:ext uri="{BB962C8B-B14F-4D97-AF65-F5344CB8AC3E}">
        <p14:creationId xmlns="" xmlns:p14="http://schemas.microsoft.com/office/powerpoint/2010/main" val="2746546211"/>
      </p:ext>
    </p:extLst>
  </p:cSld>
  <p:clrMap bg1="lt1" tx1="dk1" bg2="lt2" tx2="dk2" accent1="accent1" accent2="accent2" accent3="accent3" accent4="accent4" accent5="accent5" accent6="accent6" hlink="hlink" folHlink="folHlink"/>
  <p:sldLayoutIdLst>
    <p:sldLayoutId id="2147483701" r:id="rId1"/>
    <p:sldLayoutId id="2147483702"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emf"/><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5.emf"/><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enm.meteo.fr/" TargetMode="External"/><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16.jpe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watenv.de/" TargetMode="External"/><Relationship Id="rId5" Type="http://schemas.openxmlformats.org/officeDocument/2006/relationships/image" Target="../media/image5.emf"/><Relationship Id="rId10" Type="http://schemas.openxmlformats.org/officeDocument/2006/relationships/image" Target="../media/image20.jpeg"/><Relationship Id="rId4" Type="http://schemas.openxmlformats.org/officeDocument/2006/relationships/image" Target="../media/image4.pn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watenv.de/" TargetMode="External"/><Relationship Id="rId5" Type="http://schemas.openxmlformats.org/officeDocument/2006/relationships/image" Target="../media/image5.emf"/><Relationship Id="rId10" Type="http://schemas.openxmlformats.org/officeDocument/2006/relationships/image" Target="../media/image24.jpeg"/><Relationship Id="rId4" Type="http://schemas.openxmlformats.org/officeDocument/2006/relationships/image" Target="../media/image4.pn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cee.ewha.ac.kr/" TargetMode="External"/><Relationship Id="rId5" Type="http://schemas.openxmlformats.org/officeDocument/2006/relationships/image" Target="../media/image5.emf"/><Relationship Id="rId10"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27.jpeg"/></Relationships>
</file>

<file path=ppt/slides/_rels/slide1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unesco-ihe.org/" TargetMode="External"/><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www.rshu.org/" TargetMode="External"/><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rshu.org/" TargetMode="External"/><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ecmwf.int/" TargetMode="External"/><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twas.org/opportunities/fellowship/phd" TargetMode="External"/><Relationship Id="rId5" Type="http://schemas.openxmlformats.org/officeDocument/2006/relationships/image" Target="../media/image5.em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hyperlink" Target="http://www.scholarships.gc.ca/" TargetMode="External"/><Relationship Id="rId3" Type="http://schemas.openxmlformats.org/officeDocument/2006/relationships/image" Target="../media/image3.png"/><Relationship Id="rId7" Type="http://schemas.openxmlformats.org/officeDocument/2006/relationships/hyperlink" Target="http://www.educationau-incanada.c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australianscholarships.gov.au/" TargetMode="External"/><Relationship Id="rId11" Type="http://schemas.openxmlformats.org/officeDocument/2006/relationships/hyperlink" Target="http://www.cscuk.org.uk/" TargetMode="External"/><Relationship Id="rId5" Type="http://schemas.openxmlformats.org/officeDocument/2006/relationships/image" Target="../media/image5.emf"/><Relationship Id="rId10" Type="http://schemas.openxmlformats.org/officeDocument/2006/relationships/hyperlink" Target="http://www.moe.gov.cn/publicfiles/business/htmlfiles/moe/s3917/201007/91577.html&#160;" TargetMode="External"/><Relationship Id="rId4" Type="http://schemas.openxmlformats.org/officeDocument/2006/relationships/image" Target="../media/image4.png"/><Relationship Id="rId9" Type="http://schemas.openxmlformats.org/officeDocument/2006/relationships/hyperlink" Target="http://www.fco.gov.uk/en/about-us/what-we-do/scholarship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mailto:ahturkyilmaz@mgm.gov.tr" TargetMode="External"/><Relationship Id="rId3" Type="http://schemas.openxmlformats.org/officeDocument/2006/relationships/image" Target="../media/image3.png"/><Relationship Id="rId7" Type="http://schemas.openxmlformats.org/officeDocument/2006/relationships/hyperlink" Target="mailto:aydindogan@mgm.gov.t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mailto:eerbas@mgm.gov.tr" TargetMode="External"/><Relationship Id="rId5" Type="http://schemas.openxmlformats.org/officeDocument/2006/relationships/image" Target="../media/image5.emf"/><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Layout" Target="../slideLayouts/slideLayout1.xml"/><Relationship Id="rId5" Type="http://schemas.openxmlformats.org/officeDocument/2006/relationships/hyperlink" Target="http://www.wmo.int/pages/prog/dra/documents/Compendium-2017.pdf"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4.pn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sp>
        <p:nvSpPr>
          <p:cNvPr id="7" name="4 Dikdörtgen"/>
          <p:cNvSpPr/>
          <p:nvPr/>
        </p:nvSpPr>
        <p:spPr>
          <a:xfrm>
            <a:off x="0" y="0"/>
            <a:ext cx="9143999" cy="523220"/>
          </a:xfrm>
          <a:prstGeom prst="rect">
            <a:avLst/>
          </a:prstGeom>
          <a:noFill/>
        </p:spPr>
        <p:txBody>
          <a:bodyPr wrap="square">
            <a:spAutoFit/>
            <a:scene3d>
              <a:camera prst="orthographicFront">
                <a:rot lat="19800000" lon="0" rev="0"/>
              </a:camera>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tr-TR" sz="2800" b="1" kern="0" dirty="0" smtClean="0">
                <a:ln w="11430"/>
                <a:solidFill>
                  <a:srgbClr val="0000FF"/>
                </a:solidFill>
                <a:effectLst>
                  <a:outerShdw blurRad="50800" dist="39000" dir="5460000" algn="tl">
                    <a:srgbClr val="000000">
                      <a:alpha val="38000"/>
                    </a:srgbClr>
                  </a:outerShdw>
                </a:effectLst>
                <a:latin typeface="+mn-lt"/>
                <a:cs typeface="+mn-cs"/>
              </a:rPr>
              <a:t>Meteoroloji Genel Müdürlüğü</a:t>
            </a:r>
            <a:endParaRPr lang="tr-TR" sz="2800" b="1" kern="0" dirty="0">
              <a:ln w="11430"/>
              <a:solidFill>
                <a:srgbClr val="0000FF"/>
              </a:solidFill>
              <a:effectLst>
                <a:outerShdw blurRad="50800" dist="39000" dir="5460000" algn="tl">
                  <a:srgbClr val="000000">
                    <a:alpha val="38000"/>
                  </a:srgbClr>
                </a:outerShdw>
              </a:effectLst>
              <a:latin typeface="+mn-lt"/>
              <a:cs typeface="+mn-cs"/>
            </a:endParaRPr>
          </a:p>
        </p:txBody>
      </p:sp>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16" name="13 Dikdörtgen"/>
          <p:cNvSpPr>
            <a:spLocks noChangeArrowheads="1"/>
          </p:cNvSpPr>
          <p:nvPr/>
        </p:nvSpPr>
        <p:spPr bwMode="auto">
          <a:xfrm>
            <a:off x="0" y="1196752"/>
            <a:ext cx="9144000" cy="1091966"/>
          </a:xfrm>
          <a:prstGeom prst="rect">
            <a:avLst/>
          </a:prstGeom>
          <a:noFill/>
          <a:ln>
            <a:noFill/>
          </a:ln>
          <a:extLst/>
        </p:spPr>
        <p:txBody>
          <a:bodyPr>
            <a:spAutoFit/>
          </a:bodyPr>
          <a:lstStyle/>
          <a:p>
            <a:pPr algn="ctr" fontAlgn="auto">
              <a:lnSpc>
                <a:spcPct val="120000"/>
              </a:lnSpc>
              <a:spcBef>
                <a:spcPts val="0"/>
              </a:spcBef>
              <a:spcAft>
                <a:spcPts val="0"/>
              </a:spcAft>
              <a:defRPr/>
            </a:pPr>
            <a:r>
              <a:rPr lang="tr-TR" sz="2800" b="1" dirty="0" smtClean="0">
                <a:solidFill>
                  <a:srgbClr val="FF0000"/>
                </a:solidFill>
                <a:effectLst>
                  <a:outerShdw blurRad="38100" dist="38100" dir="2700000" algn="tl">
                    <a:srgbClr val="000000">
                      <a:alpha val="43137"/>
                    </a:srgbClr>
                  </a:outerShdw>
                </a:effectLst>
                <a:latin typeface="+mn-lt"/>
                <a:cs typeface="Arial" pitchFamily="34" charset="0"/>
              </a:rPr>
              <a:t>Dünya Meteoroloji Örgütü</a:t>
            </a:r>
          </a:p>
          <a:p>
            <a:pPr algn="ctr" fontAlgn="auto">
              <a:lnSpc>
                <a:spcPct val="120000"/>
              </a:lnSpc>
              <a:spcBef>
                <a:spcPts val="0"/>
              </a:spcBef>
              <a:spcAft>
                <a:spcPts val="0"/>
              </a:spcAft>
              <a:defRPr/>
            </a:pPr>
            <a:r>
              <a:rPr lang="tr-TR" sz="2800" b="1" dirty="0" smtClean="0">
                <a:solidFill>
                  <a:srgbClr val="FF0000"/>
                </a:solidFill>
                <a:effectLst>
                  <a:outerShdw blurRad="38100" dist="38100" dir="2700000" algn="tl">
                    <a:srgbClr val="000000">
                      <a:alpha val="43137"/>
                    </a:srgbClr>
                  </a:outerShdw>
                </a:effectLst>
                <a:latin typeface="+mn-lt"/>
                <a:cs typeface="Arial" pitchFamily="34" charset="0"/>
              </a:rPr>
              <a:t>Eğitim Bursları</a:t>
            </a:r>
            <a:endParaRPr lang="tr-TR" sz="2800" b="1" dirty="0">
              <a:solidFill>
                <a:srgbClr val="FF0000"/>
              </a:solidFill>
              <a:effectLst>
                <a:outerShdw blurRad="38100" dist="38100" dir="2700000" algn="tl">
                  <a:srgbClr val="000000">
                    <a:alpha val="43137"/>
                  </a:srgbClr>
                </a:outerShdw>
              </a:effectLst>
              <a:latin typeface="+mn-lt"/>
              <a:cs typeface="Arial" pitchFamily="34" charset="0"/>
            </a:endParaRPr>
          </a:p>
        </p:txBody>
      </p:sp>
      <p:pic>
        <p:nvPicPr>
          <p:cNvPr id="1026" name="Picture 2" descr="C:\Users\eerbas\Desktop\WMO_logo.png"/>
          <p:cNvPicPr>
            <a:picLocks noChangeAspect="1" noChangeArrowheads="1"/>
          </p:cNvPicPr>
          <p:nvPr/>
        </p:nvPicPr>
        <p:blipFill>
          <a:blip r:embed="rId6" cstate="print"/>
          <a:srcRect/>
          <a:stretch>
            <a:fillRect/>
          </a:stretch>
        </p:blipFill>
        <p:spPr bwMode="auto">
          <a:xfrm>
            <a:off x="2915816" y="2420888"/>
            <a:ext cx="2857698" cy="3313503"/>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10</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1196752"/>
            <a:ext cx="8136904" cy="4062651"/>
          </a:xfrm>
          <a:prstGeom prst="rect">
            <a:avLst/>
          </a:prstGeom>
        </p:spPr>
        <p:txBody>
          <a:bodyPr wrap="square">
            <a:spAutoFit/>
          </a:bodyPr>
          <a:lstStyle/>
          <a:p>
            <a:pPr algn="ctr"/>
            <a:r>
              <a:rPr lang="tr-TR" sz="2400" b="1" dirty="0" smtClean="0">
                <a:solidFill>
                  <a:schemeClr val="tx2"/>
                </a:solidFill>
                <a:latin typeface="+mn-lt"/>
              </a:rPr>
              <a:t>Nanjing Bilim ve Teknoloji Üniversitesi</a:t>
            </a:r>
          </a:p>
          <a:p>
            <a:pPr algn="ctr"/>
            <a:endParaRPr lang="tr-TR" sz="2400" b="1" dirty="0" smtClean="0">
              <a:solidFill>
                <a:srgbClr val="FF0000"/>
              </a:solidFill>
              <a:latin typeface="+mn-lt"/>
            </a:endParaRPr>
          </a:p>
          <a:p>
            <a:pPr lvl="2" fontAlgn="t">
              <a:buFont typeface="Arial" pitchFamily="34" charset="0"/>
              <a:buChar char="•"/>
            </a:pPr>
            <a:r>
              <a:rPr lang="tr-TR" dirty="0" smtClean="0">
                <a:latin typeface="+mn-lt"/>
              </a:rPr>
              <a:t>Uygulamalı Meteoroloji, Çevre Meteorolojisi Y.Lisans ve Doktora</a:t>
            </a:r>
          </a:p>
          <a:p>
            <a:pPr lvl="2" fontAlgn="t">
              <a:buFont typeface="Arial" pitchFamily="34" charset="0"/>
              <a:buChar char="•"/>
            </a:pPr>
            <a:r>
              <a:rPr lang="tr-TR" dirty="0" smtClean="0">
                <a:latin typeface="+mn-lt"/>
              </a:rPr>
              <a:t>Y.Lisans  2 yıl Doktora 3 yıl</a:t>
            </a:r>
          </a:p>
          <a:p>
            <a:pPr lvl="2" fontAlgn="t">
              <a:buFont typeface="Arial" pitchFamily="34" charset="0"/>
              <a:buChar char="•"/>
            </a:pPr>
            <a:r>
              <a:rPr lang="tr-TR" dirty="0" smtClean="0">
                <a:latin typeface="+mn-lt"/>
              </a:rPr>
              <a:t>Lisans: 36 yaş 	Doktora:  41 Yaş</a:t>
            </a:r>
          </a:p>
          <a:p>
            <a:pPr lvl="2" fontAlgn="t">
              <a:buFont typeface="Arial" pitchFamily="34" charset="0"/>
              <a:buChar char="•"/>
            </a:pPr>
            <a:r>
              <a:rPr lang="tr-TR" dirty="0" smtClean="0">
                <a:latin typeface="+mn-lt"/>
              </a:rPr>
              <a:t>İngilizce, IELTS 6.0 tercihen</a:t>
            </a:r>
          </a:p>
          <a:p>
            <a:pPr lvl="2" fontAlgn="t">
              <a:buFont typeface="Arial" pitchFamily="34" charset="0"/>
              <a:buChar char="•"/>
            </a:pPr>
            <a:r>
              <a:rPr lang="tr-TR" dirty="0" smtClean="0"/>
              <a:t>Meteoroloji ve ilgili alanlarda Lisans Eğitimi</a:t>
            </a:r>
          </a:p>
          <a:p>
            <a:pPr lvl="2" fontAlgn="t">
              <a:buFont typeface="Arial" pitchFamily="34" charset="0"/>
              <a:buChar char="•"/>
            </a:pPr>
            <a:r>
              <a:rPr lang="tr-TR" dirty="0" smtClean="0">
                <a:latin typeface="+mn-lt"/>
              </a:rPr>
              <a:t>Eylül- Temmuz arası</a:t>
            </a:r>
          </a:p>
          <a:p>
            <a:pPr lvl="2" fontAlgn="t">
              <a:buFont typeface="Arial" pitchFamily="34" charset="0"/>
              <a:buChar char="•"/>
            </a:pPr>
            <a:r>
              <a:rPr lang="tr-TR" dirty="0" smtClean="0">
                <a:latin typeface="+mn-lt"/>
              </a:rPr>
              <a:t>Son Başvuru Tarihi: 31 Ocak 2017</a:t>
            </a:r>
          </a:p>
          <a:p>
            <a:pPr lvl="2" fontAlgn="t">
              <a:buFont typeface="Arial" pitchFamily="34" charset="0"/>
              <a:buChar char="•"/>
            </a:pPr>
            <a:r>
              <a:rPr lang="tr-TR" dirty="0" smtClean="0">
                <a:latin typeface="+mn-lt"/>
              </a:rPr>
              <a:t>Kurs Ücreti, Konaklama, Burs</a:t>
            </a:r>
          </a:p>
          <a:p>
            <a:pPr fontAlgn="t"/>
            <a:endParaRPr lang="tr-TR" sz="2400" dirty="0" smtClean="0"/>
          </a:p>
          <a:p>
            <a:pPr algn="ctr"/>
            <a:endParaRPr lang="tr-TR" sz="2400" dirty="0" smtClean="0">
              <a:latin typeface="+mn-lt"/>
            </a:endParaRPr>
          </a:p>
          <a:p>
            <a:endParaRPr lang="tr-TR" dirty="0" smtClean="0"/>
          </a:p>
        </p:txBody>
      </p:sp>
      <p:pic>
        <p:nvPicPr>
          <p:cNvPr id="2" name="Picture 2" descr="C:\Users\eerbas\Desktop\Burslar\Nanjing.png"/>
          <p:cNvPicPr>
            <a:picLocks noChangeAspect="1" noChangeArrowheads="1"/>
          </p:cNvPicPr>
          <p:nvPr/>
        </p:nvPicPr>
        <p:blipFill>
          <a:blip r:embed="rId6" cstate="print"/>
          <a:srcRect/>
          <a:stretch>
            <a:fillRect/>
          </a:stretch>
        </p:blipFill>
        <p:spPr bwMode="auto">
          <a:xfrm>
            <a:off x="179512" y="1052736"/>
            <a:ext cx="1259632" cy="1259632"/>
          </a:xfrm>
          <a:prstGeom prst="rect">
            <a:avLst/>
          </a:prstGeom>
          <a:noFill/>
        </p:spPr>
      </p:pic>
      <p:pic>
        <p:nvPicPr>
          <p:cNvPr id="1027" name="Picture 3" descr="C:\Users\eerbas\Desktop\Burslar\nanjing 2.jpg"/>
          <p:cNvPicPr>
            <a:picLocks noChangeAspect="1" noChangeArrowheads="1"/>
          </p:cNvPicPr>
          <p:nvPr/>
        </p:nvPicPr>
        <p:blipFill>
          <a:blip r:embed="rId7" cstate="print"/>
          <a:srcRect/>
          <a:stretch>
            <a:fillRect/>
          </a:stretch>
        </p:blipFill>
        <p:spPr bwMode="auto">
          <a:xfrm>
            <a:off x="251520" y="4149080"/>
            <a:ext cx="2688299" cy="2016224"/>
          </a:xfrm>
          <a:prstGeom prst="rect">
            <a:avLst/>
          </a:prstGeom>
          <a:noFill/>
        </p:spPr>
      </p:pic>
      <p:pic>
        <p:nvPicPr>
          <p:cNvPr id="1028" name="Picture 4" descr="C:\Users\eerbas\Desktop\Burslar\nanjing 3.jpg"/>
          <p:cNvPicPr>
            <a:picLocks noChangeAspect="1" noChangeArrowheads="1"/>
          </p:cNvPicPr>
          <p:nvPr/>
        </p:nvPicPr>
        <p:blipFill>
          <a:blip r:embed="rId8" cstate="print"/>
          <a:srcRect/>
          <a:stretch>
            <a:fillRect/>
          </a:stretch>
        </p:blipFill>
        <p:spPr bwMode="auto">
          <a:xfrm>
            <a:off x="6372200" y="4149080"/>
            <a:ext cx="2651729" cy="1990005"/>
          </a:xfrm>
          <a:prstGeom prst="rect">
            <a:avLst/>
          </a:prstGeom>
          <a:noFill/>
        </p:spPr>
      </p:pic>
      <p:pic>
        <p:nvPicPr>
          <p:cNvPr id="1029" name="Picture 5" descr="C:\Users\eerbas\Desktop\Burslar\nanjing4.jpg"/>
          <p:cNvPicPr>
            <a:picLocks noChangeAspect="1" noChangeArrowheads="1"/>
          </p:cNvPicPr>
          <p:nvPr/>
        </p:nvPicPr>
        <p:blipFill>
          <a:blip r:embed="rId9" cstate="print"/>
          <a:srcRect/>
          <a:stretch>
            <a:fillRect/>
          </a:stretch>
        </p:blipFill>
        <p:spPr bwMode="auto">
          <a:xfrm>
            <a:off x="3059832" y="4653136"/>
            <a:ext cx="3225868" cy="1520767"/>
          </a:xfrm>
          <a:prstGeom prst="rect">
            <a:avLst/>
          </a:prstGeom>
          <a:noFill/>
        </p:spPr>
      </p:pic>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11</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1196752"/>
            <a:ext cx="8136904" cy="3785652"/>
          </a:xfrm>
          <a:prstGeom prst="rect">
            <a:avLst/>
          </a:prstGeom>
        </p:spPr>
        <p:txBody>
          <a:bodyPr wrap="square">
            <a:spAutoFit/>
          </a:bodyPr>
          <a:lstStyle/>
          <a:p>
            <a:pPr algn="ctr"/>
            <a:r>
              <a:rPr lang="tr-TR" sz="2400" b="1" dirty="0" err="1" smtClean="0">
                <a:solidFill>
                  <a:schemeClr val="tx2"/>
                </a:solidFill>
                <a:latin typeface="+mn-lt"/>
              </a:rPr>
              <a:t>Hohai</a:t>
            </a:r>
            <a:r>
              <a:rPr lang="tr-TR" sz="2400" b="1" dirty="0" smtClean="0">
                <a:solidFill>
                  <a:schemeClr val="tx2"/>
                </a:solidFill>
                <a:latin typeface="+mn-lt"/>
              </a:rPr>
              <a:t> Üniversitesi</a:t>
            </a:r>
          </a:p>
          <a:p>
            <a:endParaRPr lang="tr-TR" sz="2400" b="1" dirty="0" smtClean="0">
              <a:solidFill>
                <a:srgbClr val="FF0000"/>
              </a:solidFill>
              <a:latin typeface="+mn-lt"/>
            </a:endParaRPr>
          </a:p>
          <a:p>
            <a:pPr lvl="2" fontAlgn="t">
              <a:buFont typeface="Arial" pitchFamily="34" charset="0"/>
              <a:buChar char="•"/>
            </a:pPr>
            <a:r>
              <a:rPr lang="tr-TR" dirty="0" smtClean="0">
                <a:latin typeface="+mn-lt"/>
              </a:rPr>
              <a:t>Meteoroloji ve Hidroloji – Lisans, Y.Lisans</a:t>
            </a:r>
          </a:p>
          <a:p>
            <a:pPr lvl="2" fontAlgn="t">
              <a:buFont typeface="Arial" pitchFamily="34" charset="0"/>
              <a:buChar char="•"/>
            </a:pPr>
            <a:r>
              <a:rPr lang="tr-TR" dirty="0" smtClean="0">
                <a:latin typeface="+mn-lt"/>
              </a:rPr>
              <a:t>Lisans 5 , Y.Lisans  2-4 yıl</a:t>
            </a:r>
          </a:p>
          <a:p>
            <a:pPr lvl="2" fontAlgn="t">
              <a:buFont typeface="Arial" pitchFamily="34" charset="0"/>
              <a:buChar char="•"/>
            </a:pPr>
            <a:r>
              <a:rPr lang="tr-TR" dirty="0" smtClean="0">
                <a:latin typeface="+mn-lt"/>
              </a:rPr>
              <a:t>Lisans: Çince, 25  yaş</a:t>
            </a:r>
          </a:p>
          <a:p>
            <a:pPr lvl="2" fontAlgn="t">
              <a:buFont typeface="Arial" pitchFamily="34" charset="0"/>
              <a:buChar char="•"/>
            </a:pPr>
            <a:r>
              <a:rPr lang="tr-TR" dirty="0" smtClean="0">
                <a:latin typeface="+mn-lt"/>
              </a:rPr>
              <a:t>Y. Lisans: Çince veya İngilizce (IELTS:6.0), 35 yaş</a:t>
            </a:r>
          </a:p>
          <a:p>
            <a:pPr lvl="2" fontAlgn="t">
              <a:buFont typeface="Arial" pitchFamily="34" charset="0"/>
              <a:buChar char="•"/>
            </a:pPr>
            <a:r>
              <a:rPr lang="tr-TR" dirty="0" smtClean="0">
                <a:latin typeface="+mn-lt"/>
              </a:rPr>
              <a:t>Eylül- Temmuz arası</a:t>
            </a:r>
          </a:p>
          <a:p>
            <a:pPr lvl="2" fontAlgn="t">
              <a:buFont typeface="Arial" pitchFamily="34" charset="0"/>
              <a:buChar char="•"/>
            </a:pPr>
            <a:r>
              <a:rPr lang="tr-TR" dirty="0" smtClean="0">
                <a:latin typeface="+mn-lt"/>
              </a:rPr>
              <a:t>Son Başvuru Tarihi: 31 Ocak 2017</a:t>
            </a:r>
          </a:p>
          <a:p>
            <a:pPr lvl="2" fontAlgn="t">
              <a:buFont typeface="Arial" pitchFamily="34" charset="0"/>
              <a:buChar char="•"/>
            </a:pPr>
            <a:r>
              <a:rPr lang="tr-TR" dirty="0" smtClean="0">
                <a:latin typeface="+mn-lt"/>
              </a:rPr>
              <a:t>Kurs Ücreti, Konaklama, Sağlık Sigortası</a:t>
            </a:r>
          </a:p>
          <a:p>
            <a:pPr fontAlgn="t"/>
            <a:endParaRPr lang="tr-TR" sz="2400" dirty="0" smtClean="0"/>
          </a:p>
          <a:p>
            <a:pPr algn="ct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3" name="Picture 2" descr="C:\Users\eerbas\Desktop\Burslar\hohai-logo.jpg"/>
          <p:cNvPicPr>
            <a:picLocks noChangeAspect="1" noChangeArrowheads="1"/>
          </p:cNvPicPr>
          <p:nvPr/>
        </p:nvPicPr>
        <p:blipFill>
          <a:blip r:embed="rId6" cstate="print"/>
          <a:srcRect/>
          <a:stretch>
            <a:fillRect/>
          </a:stretch>
        </p:blipFill>
        <p:spPr bwMode="auto">
          <a:xfrm>
            <a:off x="179512" y="1052736"/>
            <a:ext cx="1331640" cy="1327202"/>
          </a:xfrm>
          <a:prstGeom prst="rect">
            <a:avLst/>
          </a:prstGeom>
          <a:noFill/>
        </p:spPr>
      </p:pic>
      <p:pic>
        <p:nvPicPr>
          <p:cNvPr id="2051" name="Picture 3" descr="C:\Users\eerbas\Desktop\Burslar\hohai.jpg"/>
          <p:cNvPicPr>
            <a:picLocks noChangeAspect="1" noChangeArrowheads="1"/>
          </p:cNvPicPr>
          <p:nvPr/>
        </p:nvPicPr>
        <p:blipFill>
          <a:blip r:embed="rId7" cstate="print"/>
          <a:srcRect/>
          <a:stretch>
            <a:fillRect/>
          </a:stretch>
        </p:blipFill>
        <p:spPr bwMode="auto">
          <a:xfrm>
            <a:off x="395536" y="4005064"/>
            <a:ext cx="3816424" cy="2543288"/>
          </a:xfrm>
          <a:prstGeom prst="rect">
            <a:avLst/>
          </a:prstGeom>
          <a:noFill/>
        </p:spPr>
      </p:pic>
      <p:pic>
        <p:nvPicPr>
          <p:cNvPr id="2052" name="Picture 4" descr="C:\Users\eerbas\Desktop\Burslar\Hohai_photo.jpg"/>
          <p:cNvPicPr>
            <a:picLocks noChangeAspect="1" noChangeArrowheads="1"/>
          </p:cNvPicPr>
          <p:nvPr/>
        </p:nvPicPr>
        <p:blipFill>
          <a:blip r:embed="rId8" cstate="print"/>
          <a:srcRect/>
          <a:stretch>
            <a:fillRect/>
          </a:stretch>
        </p:blipFill>
        <p:spPr bwMode="auto">
          <a:xfrm>
            <a:off x="5004048" y="4026884"/>
            <a:ext cx="3590677" cy="2502636"/>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12</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1124744"/>
            <a:ext cx="8460432" cy="4139595"/>
          </a:xfrm>
          <a:prstGeom prst="rect">
            <a:avLst/>
          </a:prstGeom>
        </p:spPr>
        <p:txBody>
          <a:bodyPr wrap="square">
            <a:spAutoFit/>
          </a:bodyPr>
          <a:lstStyle/>
          <a:p>
            <a:pPr algn="ctr"/>
            <a:r>
              <a:rPr lang="tr-TR" sz="2400" b="1" dirty="0" err="1" smtClean="0">
                <a:solidFill>
                  <a:schemeClr val="tx2"/>
                </a:solidFill>
                <a:latin typeface="+mn-lt"/>
              </a:rPr>
              <a:t>Hohai</a:t>
            </a:r>
            <a:r>
              <a:rPr lang="tr-TR" sz="2400" b="1" dirty="0" smtClean="0">
                <a:solidFill>
                  <a:schemeClr val="tx2"/>
                </a:solidFill>
                <a:latin typeface="+mn-lt"/>
              </a:rPr>
              <a:t> Üniversitesi</a:t>
            </a:r>
          </a:p>
          <a:p>
            <a:pPr algn="ctr"/>
            <a:endParaRPr lang="tr-TR" sz="1100" b="1" dirty="0" smtClean="0">
              <a:solidFill>
                <a:schemeClr val="tx2"/>
              </a:solidFill>
              <a:latin typeface="+mn-lt"/>
            </a:endParaRPr>
          </a:p>
          <a:p>
            <a:pPr lvl="2" fontAlgn="t">
              <a:buFont typeface="Arial" pitchFamily="34" charset="0"/>
              <a:buChar char="•"/>
            </a:pPr>
            <a:r>
              <a:rPr lang="tr-TR" dirty="0" smtClean="0">
                <a:latin typeface="+mn-lt"/>
              </a:rPr>
              <a:t>Hidroloji ve Su Kaynakları, Zirai Met, Liman,Kıyı ve Açık Deniz Mühendisliği</a:t>
            </a:r>
          </a:p>
          <a:p>
            <a:pPr lvl="2" fontAlgn="t">
              <a:buFont typeface="Arial" pitchFamily="34" charset="0"/>
              <a:buChar char="•"/>
            </a:pPr>
            <a:r>
              <a:rPr lang="tr-TR" dirty="0" smtClean="0">
                <a:latin typeface="+mn-lt"/>
              </a:rPr>
              <a:t> Y.Lisans-Doktora</a:t>
            </a:r>
          </a:p>
          <a:p>
            <a:pPr lvl="2" fontAlgn="t">
              <a:buFont typeface="Arial" pitchFamily="34" charset="0"/>
              <a:buChar char="•"/>
            </a:pPr>
            <a:r>
              <a:rPr lang="tr-TR" dirty="0" smtClean="0">
                <a:latin typeface="+mn-lt"/>
              </a:rPr>
              <a:t>Lisans: 36 yaş 	Doktora:  41 Yaş</a:t>
            </a:r>
          </a:p>
          <a:p>
            <a:pPr lvl="2" fontAlgn="t">
              <a:buFont typeface="Arial" pitchFamily="34" charset="0"/>
              <a:buChar char="•"/>
            </a:pPr>
            <a:r>
              <a:rPr lang="tr-TR" dirty="0" smtClean="0">
                <a:latin typeface="+mn-lt"/>
              </a:rPr>
              <a:t>İngilizce, IELTS 6.0 tercihen</a:t>
            </a:r>
          </a:p>
          <a:p>
            <a:pPr lvl="2" fontAlgn="t">
              <a:buFont typeface="Arial" pitchFamily="34" charset="0"/>
              <a:buChar char="•"/>
            </a:pPr>
            <a:r>
              <a:rPr lang="tr-TR" dirty="0" smtClean="0">
                <a:latin typeface="+mn-lt"/>
              </a:rPr>
              <a:t>Meteoroloji ve ilgili alanlarda Lisans Eğitimi</a:t>
            </a:r>
          </a:p>
          <a:p>
            <a:pPr lvl="2" fontAlgn="t">
              <a:buFont typeface="Arial" pitchFamily="34" charset="0"/>
              <a:buChar char="•"/>
            </a:pPr>
            <a:r>
              <a:rPr lang="tr-TR" dirty="0" smtClean="0">
                <a:latin typeface="+mn-lt"/>
              </a:rPr>
              <a:t>Eylül- Temmuz arası</a:t>
            </a:r>
          </a:p>
          <a:p>
            <a:pPr lvl="2" fontAlgn="t">
              <a:buFont typeface="Arial" pitchFamily="34" charset="0"/>
              <a:buChar char="•"/>
            </a:pPr>
            <a:r>
              <a:rPr lang="tr-TR" dirty="0" smtClean="0">
                <a:latin typeface="+mn-lt"/>
              </a:rPr>
              <a:t>Son Başvuru Tarihi: 31 Ocak 2017</a:t>
            </a:r>
          </a:p>
          <a:p>
            <a:pPr lvl="2" fontAlgn="t">
              <a:buFont typeface="Arial" pitchFamily="34" charset="0"/>
              <a:buChar char="•"/>
            </a:pPr>
            <a:r>
              <a:rPr lang="tr-TR" dirty="0" smtClean="0">
                <a:latin typeface="+mn-lt"/>
              </a:rPr>
              <a:t>Kurs Ücreti, Konaklama, Burs</a:t>
            </a:r>
          </a:p>
          <a:p>
            <a:pPr lvl="2" fontAlgn="t">
              <a:buFont typeface="Arial" pitchFamily="34" charset="0"/>
              <a:buChar char="•"/>
            </a:pPr>
            <a:endParaRPr lang="tr-TR" dirty="0" smtClean="0">
              <a:latin typeface="+mn-lt"/>
            </a:endParaRPr>
          </a:p>
          <a:p>
            <a:pPr fontAlgn="t"/>
            <a:endParaRPr lang="tr-TR" sz="2400" dirty="0" smtClean="0"/>
          </a:p>
          <a:p>
            <a:pPr algn="ct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3" name="Picture 2" descr="C:\Users\eerbas\Desktop\Burslar\hohai-logo.jpg"/>
          <p:cNvPicPr>
            <a:picLocks noChangeAspect="1" noChangeArrowheads="1"/>
          </p:cNvPicPr>
          <p:nvPr/>
        </p:nvPicPr>
        <p:blipFill>
          <a:blip r:embed="rId6" cstate="print"/>
          <a:srcRect/>
          <a:stretch>
            <a:fillRect/>
          </a:stretch>
        </p:blipFill>
        <p:spPr bwMode="auto">
          <a:xfrm>
            <a:off x="179512" y="1052736"/>
            <a:ext cx="1331640" cy="1327202"/>
          </a:xfrm>
          <a:prstGeom prst="rect">
            <a:avLst/>
          </a:prstGeom>
          <a:noFill/>
        </p:spPr>
      </p:pic>
      <p:pic>
        <p:nvPicPr>
          <p:cNvPr id="2051" name="Picture 3" descr="C:\Users\eerbas\Desktop\Burslar\hohai.jpg"/>
          <p:cNvPicPr>
            <a:picLocks noChangeAspect="1" noChangeArrowheads="1"/>
          </p:cNvPicPr>
          <p:nvPr/>
        </p:nvPicPr>
        <p:blipFill>
          <a:blip r:embed="rId7" cstate="print"/>
          <a:srcRect/>
          <a:stretch>
            <a:fillRect/>
          </a:stretch>
        </p:blipFill>
        <p:spPr bwMode="auto">
          <a:xfrm>
            <a:off x="395536" y="4077072"/>
            <a:ext cx="3816424" cy="2543288"/>
          </a:xfrm>
          <a:prstGeom prst="rect">
            <a:avLst/>
          </a:prstGeom>
          <a:noFill/>
        </p:spPr>
      </p:pic>
      <p:pic>
        <p:nvPicPr>
          <p:cNvPr id="2052" name="Picture 4" descr="C:\Users\eerbas\Desktop\Burslar\Hohai_photo.jpg"/>
          <p:cNvPicPr>
            <a:picLocks noChangeAspect="1" noChangeArrowheads="1"/>
          </p:cNvPicPr>
          <p:nvPr/>
        </p:nvPicPr>
        <p:blipFill>
          <a:blip r:embed="rId8" cstate="print"/>
          <a:srcRect/>
          <a:stretch>
            <a:fillRect/>
          </a:stretch>
        </p:blipFill>
        <p:spPr bwMode="auto">
          <a:xfrm>
            <a:off x="5004048" y="4077072"/>
            <a:ext cx="3590677" cy="2502636"/>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13</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1124745"/>
            <a:ext cx="8460432" cy="4139595"/>
          </a:xfrm>
          <a:prstGeom prst="rect">
            <a:avLst/>
          </a:prstGeom>
        </p:spPr>
        <p:txBody>
          <a:bodyPr wrap="square">
            <a:spAutoFit/>
          </a:bodyPr>
          <a:lstStyle/>
          <a:p>
            <a:pPr algn="ctr"/>
            <a:r>
              <a:rPr lang="tr-TR" sz="2400" b="1" dirty="0" smtClean="0">
                <a:solidFill>
                  <a:schemeClr val="tx2"/>
                </a:solidFill>
                <a:latin typeface="+mn-lt"/>
              </a:rPr>
              <a:t>Fransa Ulusal Meteoroloji Okulu</a:t>
            </a:r>
          </a:p>
          <a:p>
            <a:pPr algn="ctr"/>
            <a:endParaRPr lang="tr-TR" sz="1100" b="1" dirty="0" smtClean="0">
              <a:solidFill>
                <a:schemeClr val="tx2"/>
              </a:solidFill>
              <a:latin typeface="+mn-lt"/>
            </a:endParaRPr>
          </a:p>
          <a:p>
            <a:pPr lvl="2" fontAlgn="t">
              <a:buFont typeface="Arial" pitchFamily="34" charset="0"/>
              <a:buChar char="•"/>
            </a:pPr>
            <a:r>
              <a:rPr lang="tr-TR" dirty="0" smtClean="0">
                <a:latin typeface="+mn-lt"/>
              </a:rPr>
              <a:t>Mühendislik ve Teknisyenlik Kursu (BIP-M, BIP-MT)</a:t>
            </a:r>
          </a:p>
          <a:p>
            <a:pPr lvl="2" fontAlgn="t">
              <a:buFont typeface="Arial" pitchFamily="34" charset="0"/>
              <a:buChar char="•"/>
            </a:pPr>
            <a:r>
              <a:rPr lang="tr-TR" dirty="0" smtClean="0">
                <a:latin typeface="+mn-lt"/>
              </a:rPr>
              <a:t> Meteoroloji ve İklim Bilimi üzerine Yüksek Lisans </a:t>
            </a:r>
          </a:p>
          <a:p>
            <a:pPr lvl="2" fontAlgn="t">
              <a:buFont typeface="Arial" pitchFamily="34" charset="0"/>
              <a:buChar char="•"/>
            </a:pPr>
            <a:r>
              <a:rPr lang="tr-TR" dirty="0" smtClean="0">
                <a:latin typeface="+mn-lt"/>
              </a:rPr>
              <a:t>Mesleki ve Özel Eğitimler, Meteoroloji ve Yönetim Kursları</a:t>
            </a:r>
          </a:p>
          <a:p>
            <a:pPr lvl="2" fontAlgn="t">
              <a:buFont typeface="Arial" pitchFamily="34" charset="0"/>
              <a:buChar char="•"/>
            </a:pPr>
            <a:r>
              <a:rPr lang="tr-TR" dirty="0" smtClean="0">
                <a:latin typeface="+mn-lt"/>
              </a:rPr>
              <a:t>1 haftadan 3 yıla kadar</a:t>
            </a:r>
          </a:p>
          <a:p>
            <a:pPr lvl="2" fontAlgn="t">
              <a:buFont typeface="Arial" pitchFamily="34" charset="0"/>
              <a:buChar char="•"/>
            </a:pPr>
            <a:r>
              <a:rPr lang="tr-TR" dirty="0" smtClean="0">
                <a:latin typeface="+mn-lt"/>
              </a:rPr>
              <a:t>Hava Tahmini kursları İngilizce, diğer eğitim ve kurslar Fransızca</a:t>
            </a:r>
          </a:p>
          <a:p>
            <a:pPr lvl="2" fontAlgn="t">
              <a:buFont typeface="Arial" pitchFamily="34" charset="0"/>
              <a:buChar char="•"/>
            </a:pPr>
            <a:r>
              <a:rPr lang="tr-TR" dirty="0" smtClean="0">
                <a:latin typeface="+mn-lt"/>
              </a:rPr>
              <a:t>Kurs ve Eğitim zamanları değişken</a:t>
            </a:r>
          </a:p>
          <a:p>
            <a:pPr lvl="2" fontAlgn="t">
              <a:buFont typeface="Arial" pitchFamily="34" charset="0"/>
              <a:buChar char="•"/>
            </a:pPr>
            <a:r>
              <a:rPr lang="tr-TR" dirty="0" smtClean="0">
                <a:latin typeface="+mn-lt"/>
              </a:rPr>
              <a:t>Son Başvuru Tarihi: kurs ve eğitimlere göre değişmekte</a:t>
            </a:r>
          </a:p>
          <a:p>
            <a:pPr lvl="2" fontAlgn="t">
              <a:buFont typeface="Arial" pitchFamily="34" charset="0"/>
              <a:buChar char="•"/>
            </a:pPr>
            <a:r>
              <a:rPr lang="tr-TR" dirty="0" smtClean="0">
                <a:latin typeface="+mn-lt"/>
              </a:rPr>
              <a:t>Kurs Ücreti, Sağlık Sigortası, Burs</a:t>
            </a:r>
          </a:p>
          <a:p>
            <a:pPr lvl="2" fontAlgn="t">
              <a:buFont typeface="Arial" pitchFamily="34" charset="0"/>
              <a:buChar char="•"/>
            </a:pPr>
            <a:r>
              <a:rPr lang="tr-TR" dirty="0" smtClean="0">
                <a:latin typeface="+mn-lt"/>
                <a:hlinkClick r:id="rId6"/>
              </a:rPr>
              <a:t>http://www.</a:t>
            </a:r>
            <a:r>
              <a:rPr lang="tr-TR" dirty="0" err="1" smtClean="0">
                <a:latin typeface="+mn-lt"/>
                <a:hlinkClick r:id="rId6"/>
              </a:rPr>
              <a:t>enm</a:t>
            </a:r>
            <a:r>
              <a:rPr lang="tr-TR" dirty="0" smtClean="0">
                <a:latin typeface="+mn-lt"/>
                <a:hlinkClick r:id="rId6"/>
              </a:rPr>
              <a:t>.</a:t>
            </a:r>
            <a:r>
              <a:rPr lang="tr-TR" dirty="0" err="1" smtClean="0">
                <a:latin typeface="+mn-lt"/>
                <a:hlinkClick r:id="rId6"/>
              </a:rPr>
              <a:t>meteo</a:t>
            </a:r>
            <a:r>
              <a:rPr lang="tr-TR" dirty="0" smtClean="0">
                <a:latin typeface="+mn-lt"/>
                <a:hlinkClick r:id="rId6"/>
              </a:rPr>
              <a:t>.</a:t>
            </a:r>
            <a:r>
              <a:rPr lang="tr-TR" dirty="0" err="1" smtClean="0">
                <a:latin typeface="+mn-lt"/>
                <a:hlinkClick r:id="rId6"/>
              </a:rPr>
              <a:t>fr</a:t>
            </a:r>
            <a:r>
              <a:rPr lang="tr-TR" dirty="0" smtClean="0">
                <a:latin typeface="+mn-lt"/>
              </a:rPr>
              <a:t> </a:t>
            </a:r>
          </a:p>
          <a:p>
            <a:pPr fontAlgn="t"/>
            <a:endParaRPr lang="tr-TR" sz="2400" dirty="0" smtClean="0"/>
          </a:p>
          <a:p>
            <a:pPr algn="ct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3074" name="Picture 2" descr="C:\Users\eerbas\Desktop\Burslar\ecole national.gif"/>
          <p:cNvPicPr>
            <a:picLocks noChangeAspect="1" noChangeArrowheads="1"/>
          </p:cNvPicPr>
          <p:nvPr/>
        </p:nvPicPr>
        <p:blipFill>
          <a:blip r:embed="rId7" cstate="print"/>
          <a:srcRect/>
          <a:stretch>
            <a:fillRect/>
          </a:stretch>
        </p:blipFill>
        <p:spPr bwMode="auto">
          <a:xfrm>
            <a:off x="0" y="908720"/>
            <a:ext cx="1691680" cy="871179"/>
          </a:xfrm>
          <a:prstGeom prst="rect">
            <a:avLst/>
          </a:prstGeom>
          <a:noFill/>
        </p:spPr>
      </p:pic>
      <p:pic>
        <p:nvPicPr>
          <p:cNvPr id="3075" name="Picture 3" descr="C:\Users\eerbas\Desktop\Burslar\ecole 2.jpg"/>
          <p:cNvPicPr>
            <a:picLocks noChangeAspect="1" noChangeArrowheads="1"/>
          </p:cNvPicPr>
          <p:nvPr/>
        </p:nvPicPr>
        <p:blipFill>
          <a:blip r:embed="rId8" cstate="print"/>
          <a:srcRect/>
          <a:stretch>
            <a:fillRect/>
          </a:stretch>
        </p:blipFill>
        <p:spPr bwMode="auto">
          <a:xfrm>
            <a:off x="5220072" y="4437112"/>
            <a:ext cx="2577668" cy="2204864"/>
          </a:xfrm>
          <a:prstGeom prst="rect">
            <a:avLst/>
          </a:prstGeom>
          <a:noFill/>
        </p:spPr>
      </p:pic>
      <p:pic>
        <p:nvPicPr>
          <p:cNvPr id="3076" name="Picture 4" descr="C:\Users\eerbas\Desktop\Burslar\ecole3.jpg"/>
          <p:cNvPicPr>
            <a:picLocks noChangeAspect="1" noChangeArrowheads="1"/>
          </p:cNvPicPr>
          <p:nvPr/>
        </p:nvPicPr>
        <p:blipFill>
          <a:blip r:embed="rId9" cstate="print"/>
          <a:srcRect/>
          <a:stretch>
            <a:fillRect/>
          </a:stretch>
        </p:blipFill>
        <p:spPr bwMode="auto">
          <a:xfrm>
            <a:off x="539552" y="4437111"/>
            <a:ext cx="3312368" cy="2208245"/>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14</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980728"/>
            <a:ext cx="8460432" cy="4308872"/>
          </a:xfrm>
          <a:prstGeom prst="rect">
            <a:avLst/>
          </a:prstGeom>
        </p:spPr>
        <p:txBody>
          <a:bodyPr wrap="square">
            <a:spAutoFit/>
          </a:bodyPr>
          <a:lstStyle/>
          <a:p>
            <a:pPr algn="ctr"/>
            <a:endParaRPr lang="tr-TR" sz="2400" b="1" dirty="0" smtClean="0">
              <a:solidFill>
                <a:schemeClr val="tx2"/>
              </a:solidFill>
              <a:latin typeface="+mn-lt"/>
            </a:endParaRPr>
          </a:p>
          <a:p>
            <a:pPr algn="ctr"/>
            <a:r>
              <a:rPr lang="tr-TR" sz="2400" b="1" dirty="0" err="1" smtClean="0">
                <a:solidFill>
                  <a:schemeClr val="tx2"/>
                </a:solidFill>
                <a:latin typeface="+mn-lt"/>
              </a:rPr>
              <a:t>Leibniz</a:t>
            </a:r>
            <a:r>
              <a:rPr lang="tr-TR" sz="2400" b="1" dirty="0" smtClean="0">
                <a:solidFill>
                  <a:schemeClr val="tx2"/>
                </a:solidFill>
                <a:latin typeface="+mn-lt"/>
              </a:rPr>
              <a:t> Üniversitesi, Almanya</a:t>
            </a:r>
          </a:p>
          <a:p>
            <a:pPr algn="ctr"/>
            <a:endParaRPr lang="tr-TR" sz="1600" b="1" dirty="0" smtClean="0">
              <a:solidFill>
                <a:schemeClr val="tx2"/>
              </a:solidFill>
              <a:latin typeface="+mn-lt"/>
            </a:endParaRPr>
          </a:p>
          <a:p>
            <a:pPr lvl="2" fontAlgn="t">
              <a:buFont typeface="Arial" pitchFamily="34" charset="0"/>
              <a:buChar char="•"/>
            </a:pPr>
            <a:r>
              <a:rPr lang="tr-TR" dirty="0" smtClean="0">
                <a:latin typeface="+mn-lt"/>
              </a:rPr>
              <a:t>Hidroloji, Su Kaynakları Yönetimi üzerine Yüksek Lisans </a:t>
            </a:r>
          </a:p>
          <a:p>
            <a:pPr lvl="2" fontAlgn="t">
              <a:buFont typeface="Arial" pitchFamily="34" charset="0"/>
              <a:buChar char="•"/>
            </a:pPr>
            <a:r>
              <a:rPr lang="tr-TR" dirty="0" smtClean="0">
                <a:latin typeface="+mn-lt"/>
              </a:rPr>
              <a:t> 2 Yıl</a:t>
            </a:r>
          </a:p>
          <a:p>
            <a:pPr lvl="2" fontAlgn="t">
              <a:buFont typeface="Arial" pitchFamily="34" charset="0"/>
              <a:buChar char="•"/>
            </a:pPr>
            <a:r>
              <a:rPr lang="tr-TR" dirty="0" smtClean="0">
                <a:latin typeface="+mn-lt"/>
              </a:rPr>
              <a:t>İngilizce IELTS 6.0 TOEFL 80</a:t>
            </a:r>
          </a:p>
          <a:p>
            <a:pPr lvl="2" fontAlgn="t">
              <a:buFont typeface="Arial" pitchFamily="34" charset="0"/>
              <a:buChar char="•"/>
            </a:pPr>
            <a:r>
              <a:rPr lang="tr-TR" dirty="0" smtClean="0">
                <a:latin typeface="+mn-lt"/>
              </a:rPr>
              <a:t>Su Mühendisliği, Hidroloji veya ilgili konularda Lisans Eğitimi</a:t>
            </a:r>
          </a:p>
          <a:p>
            <a:pPr lvl="2" fontAlgn="t">
              <a:buFont typeface="Arial" pitchFamily="34" charset="0"/>
              <a:buChar char="•"/>
            </a:pPr>
            <a:r>
              <a:rPr lang="tr-TR" dirty="0" smtClean="0">
                <a:latin typeface="+mn-lt"/>
              </a:rPr>
              <a:t> Eğitim Başlangıç ve Bitiş: 1 Ekim-30 Eylül</a:t>
            </a:r>
          </a:p>
          <a:p>
            <a:pPr lvl="2" fontAlgn="t">
              <a:buFont typeface="Arial" pitchFamily="34" charset="0"/>
              <a:buChar char="•"/>
            </a:pPr>
            <a:r>
              <a:rPr lang="tr-TR" dirty="0" smtClean="0">
                <a:latin typeface="+mn-lt"/>
              </a:rPr>
              <a:t>Son Başvuru Tarihi: Üniversite 15 Ocak 2017, WMO 31 Ocak 2017</a:t>
            </a:r>
          </a:p>
          <a:p>
            <a:pPr lvl="2" fontAlgn="t">
              <a:buFont typeface="Arial" pitchFamily="34" charset="0"/>
              <a:buChar char="•"/>
            </a:pPr>
            <a:r>
              <a:rPr lang="tr-TR" dirty="0" smtClean="0">
                <a:latin typeface="+mn-lt"/>
              </a:rPr>
              <a:t>Kurs Ücreti, Sağlık Sigortası, Burs</a:t>
            </a:r>
          </a:p>
          <a:p>
            <a:pPr lvl="2" fontAlgn="t">
              <a:buFont typeface="Arial" pitchFamily="34" charset="0"/>
              <a:buChar char="•"/>
            </a:pPr>
            <a:r>
              <a:rPr lang="tr-TR" dirty="0" smtClean="0">
                <a:latin typeface="+mn-lt"/>
                <a:hlinkClick r:id="rId6"/>
              </a:rPr>
              <a:t>http://www.</a:t>
            </a:r>
            <a:r>
              <a:rPr lang="tr-TR" dirty="0" err="1" smtClean="0">
                <a:latin typeface="+mn-lt"/>
                <a:hlinkClick r:id="rId6"/>
              </a:rPr>
              <a:t>watenv</a:t>
            </a:r>
            <a:r>
              <a:rPr lang="tr-TR" dirty="0" smtClean="0">
                <a:latin typeface="+mn-lt"/>
                <a:hlinkClick r:id="rId6"/>
              </a:rPr>
              <a:t>.de</a:t>
            </a:r>
            <a:r>
              <a:rPr lang="tr-TR" dirty="0" smtClean="0">
                <a:latin typeface="+mn-lt"/>
              </a:rPr>
              <a:t> </a:t>
            </a:r>
          </a:p>
          <a:p>
            <a:pPr fontAlgn="t"/>
            <a:endParaRPr lang="tr-TR" sz="2400" dirty="0" smtClean="0"/>
          </a:p>
          <a:p>
            <a:pPr algn="ct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4098" name="Picture 2" descr="C:\Users\eerbas\Desktop\Burslar\Leibniz logo.png"/>
          <p:cNvPicPr>
            <a:picLocks noChangeAspect="1" noChangeArrowheads="1"/>
          </p:cNvPicPr>
          <p:nvPr/>
        </p:nvPicPr>
        <p:blipFill>
          <a:blip r:embed="rId7" cstate="print"/>
          <a:srcRect/>
          <a:stretch>
            <a:fillRect/>
          </a:stretch>
        </p:blipFill>
        <p:spPr bwMode="auto">
          <a:xfrm>
            <a:off x="179512" y="980728"/>
            <a:ext cx="2251971" cy="648072"/>
          </a:xfrm>
          <a:prstGeom prst="rect">
            <a:avLst/>
          </a:prstGeom>
          <a:noFill/>
        </p:spPr>
      </p:pic>
      <p:pic>
        <p:nvPicPr>
          <p:cNvPr id="4099" name="Picture 3" descr="C:\Users\eerbas\Desktop\Burslar\Leibniz 2.jpg"/>
          <p:cNvPicPr>
            <a:picLocks noChangeAspect="1" noChangeArrowheads="1"/>
          </p:cNvPicPr>
          <p:nvPr/>
        </p:nvPicPr>
        <p:blipFill>
          <a:blip r:embed="rId8" cstate="print"/>
          <a:srcRect/>
          <a:stretch>
            <a:fillRect/>
          </a:stretch>
        </p:blipFill>
        <p:spPr bwMode="auto">
          <a:xfrm>
            <a:off x="179512" y="4969706"/>
            <a:ext cx="3384376" cy="1692188"/>
          </a:xfrm>
          <a:prstGeom prst="rect">
            <a:avLst/>
          </a:prstGeom>
          <a:noFill/>
        </p:spPr>
      </p:pic>
      <p:pic>
        <p:nvPicPr>
          <p:cNvPr id="4100" name="Picture 4" descr="C:\Users\eerbas\Desktop\Burslar\Lebniz 3.jpg"/>
          <p:cNvPicPr>
            <a:picLocks noChangeAspect="1" noChangeArrowheads="1"/>
          </p:cNvPicPr>
          <p:nvPr/>
        </p:nvPicPr>
        <p:blipFill>
          <a:blip r:embed="rId9" cstate="print"/>
          <a:srcRect/>
          <a:stretch>
            <a:fillRect/>
          </a:stretch>
        </p:blipFill>
        <p:spPr bwMode="auto">
          <a:xfrm>
            <a:off x="3779912" y="4976598"/>
            <a:ext cx="2592288" cy="1718910"/>
          </a:xfrm>
          <a:prstGeom prst="rect">
            <a:avLst/>
          </a:prstGeom>
          <a:noFill/>
        </p:spPr>
      </p:pic>
      <p:pic>
        <p:nvPicPr>
          <p:cNvPr id="4101" name="Picture 5" descr="C:\Users\eerbas\Desktop\Burslar\Leibniz 4.jpg"/>
          <p:cNvPicPr>
            <a:picLocks noChangeAspect="1" noChangeArrowheads="1"/>
          </p:cNvPicPr>
          <p:nvPr/>
        </p:nvPicPr>
        <p:blipFill>
          <a:blip r:embed="rId10" cstate="print"/>
          <a:srcRect/>
          <a:stretch>
            <a:fillRect/>
          </a:stretch>
        </p:blipFill>
        <p:spPr bwMode="auto">
          <a:xfrm>
            <a:off x="6516216" y="5013176"/>
            <a:ext cx="2484276" cy="1656184"/>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15</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980728"/>
            <a:ext cx="8460432" cy="4308872"/>
          </a:xfrm>
          <a:prstGeom prst="rect">
            <a:avLst/>
          </a:prstGeom>
        </p:spPr>
        <p:txBody>
          <a:bodyPr wrap="square">
            <a:spAutoFit/>
          </a:bodyPr>
          <a:lstStyle/>
          <a:p>
            <a:pPr algn="ctr"/>
            <a:endParaRPr lang="tr-TR" sz="2400" b="1" dirty="0" smtClean="0">
              <a:solidFill>
                <a:schemeClr val="tx2"/>
              </a:solidFill>
              <a:latin typeface="+mn-lt"/>
            </a:endParaRPr>
          </a:p>
          <a:p>
            <a:pPr algn="ctr"/>
            <a:r>
              <a:rPr lang="tr-TR" sz="2400" b="1" dirty="0" smtClean="0">
                <a:solidFill>
                  <a:schemeClr val="tx2"/>
                </a:solidFill>
                <a:latin typeface="+mn-lt"/>
              </a:rPr>
              <a:t>Kyoto Üniversitesi, Kyoto, Japonya</a:t>
            </a:r>
          </a:p>
          <a:p>
            <a:pPr algn="ctr"/>
            <a:endParaRPr lang="tr-TR" sz="1600" b="1" dirty="0" smtClean="0">
              <a:solidFill>
                <a:schemeClr val="tx2"/>
              </a:solidFill>
              <a:latin typeface="+mn-lt"/>
            </a:endParaRPr>
          </a:p>
          <a:p>
            <a:pPr lvl="2" fontAlgn="t">
              <a:buFont typeface="Arial" pitchFamily="34" charset="0"/>
              <a:buChar char="•"/>
            </a:pPr>
            <a:r>
              <a:rPr lang="tr-TR" dirty="0" smtClean="0">
                <a:latin typeface="+mn-lt"/>
              </a:rPr>
              <a:t>Kuvvetli Hava ve Su  Olayları ile Mücadele Eğitimi</a:t>
            </a:r>
          </a:p>
          <a:p>
            <a:pPr lvl="2" fontAlgn="t">
              <a:buFont typeface="Arial" pitchFamily="34" charset="0"/>
              <a:buChar char="•"/>
            </a:pPr>
            <a:r>
              <a:rPr lang="tr-TR" dirty="0" smtClean="0">
                <a:latin typeface="+mn-lt"/>
              </a:rPr>
              <a:t> 3-6 Ay</a:t>
            </a:r>
          </a:p>
          <a:p>
            <a:pPr lvl="2" fontAlgn="t">
              <a:buFont typeface="Arial" pitchFamily="34" charset="0"/>
              <a:buChar char="•"/>
            </a:pPr>
            <a:r>
              <a:rPr lang="tr-TR" dirty="0" smtClean="0">
                <a:latin typeface="+mn-lt"/>
              </a:rPr>
              <a:t>İngilizce</a:t>
            </a:r>
          </a:p>
          <a:p>
            <a:pPr lvl="2" fontAlgn="t">
              <a:buFont typeface="Arial" pitchFamily="34" charset="0"/>
              <a:buChar char="•"/>
            </a:pPr>
            <a:r>
              <a:rPr lang="tr-TR" dirty="0" smtClean="0">
                <a:latin typeface="+mn-lt"/>
              </a:rPr>
              <a:t>Meteoroloji ve/veya hidroloji alanlarında eğitim ve iş deneyimi</a:t>
            </a:r>
          </a:p>
          <a:p>
            <a:pPr lvl="2" fontAlgn="t">
              <a:buFont typeface="Arial" pitchFamily="34" charset="0"/>
              <a:buChar char="•"/>
            </a:pPr>
            <a:r>
              <a:rPr lang="tr-TR" dirty="0" smtClean="0">
                <a:latin typeface="+mn-lt"/>
              </a:rPr>
              <a:t> Eğitim Başlangıç ve Bitiş: Ekim-Ocak</a:t>
            </a:r>
          </a:p>
          <a:p>
            <a:pPr lvl="2" fontAlgn="t">
              <a:buFont typeface="Arial" pitchFamily="34" charset="0"/>
              <a:buChar char="•"/>
            </a:pPr>
            <a:r>
              <a:rPr lang="tr-TR" dirty="0" smtClean="0">
                <a:latin typeface="+mn-lt"/>
              </a:rPr>
              <a:t>Son Başvuru Tarihi: 31 Ocak 2017</a:t>
            </a:r>
          </a:p>
          <a:p>
            <a:pPr lvl="2" fontAlgn="t">
              <a:buFont typeface="Arial" pitchFamily="34" charset="0"/>
              <a:buChar char="•"/>
            </a:pPr>
            <a:r>
              <a:rPr lang="tr-TR" dirty="0" smtClean="0">
                <a:latin typeface="+mn-lt"/>
              </a:rPr>
              <a:t>Kurs Ücreti, Sağlık Sigortası, Burs, Yol Masrafları</a:t>
            </a:r>
          </a:p>
          <a:p>
            <a:pPr lvl="2" fontAlgn="t">
              <a:buFont typeface="Arial" pitchFamily="34" charset="0"/>
              <a:buChar char="•"/>
            </a:pPr>
            <a:r>
              <a:rPr lang="tr-TR" dirty="0" smtClean="0">
                <a:latin typeface="+mn-lt"/>
                <a:hlinkClick r:id="rId6"/>
              </a:rPr>
              <a:t>http://www.</a:t>
            </a:r>
            <a:r>
              <a:rPr lang="tr-TR" dirty="0" err="1" smtClean="0">
                <a:latin typeface="+mn-lt"/>
                <a:hlinkClick r:id="rId6"/>
              </a:rPr>
              <a:t>dpri</a:t>
            </a:r>
            <a:r>
              <a:rPr lang="tr-TR" dirty="0" smtClean="0">
                <a:latin typeface="+mn-lt"/>
                <a:hlinkClick r:id="rId6"/>
              </a:rPr>
              <a:t>.</a:t>
            </a:r>
            <a:r>
              <a:rPr lang="tr-TR" dirty="0" err="1" smtClean="0">
                <a:latin typeface="+mn-lt"/>
                <a:hlinkClick r:id="rId6"/>
              </a:rPr>
              <a:t>kyoto</a:t>
            </a:r>
            <a:r>
              <a:rPr lang="tr-TR" dirty="0" smtClean="0">
                <a:latin typeface="+mn-lt"/>
                <a:hlinkClick r:id="rId6"/>
              </a:rPr>
              <a:t>-u.</a:t>
            </a:r>
            <a:r>
              <a:rPr lang="tr-TR" dirty="0" err="1" smtClean="0">
                <a:latin typeface="+mn-lt"/>
                <a:hlinkClick r:id="rId6"/>
              </a:rPr>
              <a:t>ac</a:t>
            </a:r>
            <a:r>
              <a:rPr lang="tr-TR" dirty="0" smtClean="0">
                <a:latin typeface="+mn-lt"/>
                <a:hlinkClick r:id="rId6"/>
              </a:rPr>
              <a:t>.</a:t>
            </a:r>
            <a:r>
              <a:rPr lang="tr-TR" dirty="0" err="1" smtClean="0">
                <a:latin typeface="+mn-lt"/>
                <a:hlinkClick r:id="rId6"/>
              </a:rPr>
              <a:t>jp</a:t>
            </a:r>
            <a:r>
              <a:rPr lang="tr-TR" dirty="0" smtClean="0">
                <a:latin typeface="+mn-lt"/>
                <a:hlinkClick r:id="rId6"/>
              </a:rPr>
              <a:t>/en/</a:t>
            </a:r>
            <a:endParaRPr lang="tr-TR" dirty="0" smtClean="0">
              <a:latin typeface="+mn-lt"/>
            </a:endParaRPr>
          </a:p>
          <a:p>
            <a:pPr fontAlgn="t"/>
            <a:endParaRPr lang="tr-TR" sz="2400" dirty="0" smtClean="0"/>
          </a:p>
          <a:p>
            <a:pPr algn="ct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5122" name="Picture 2" descr="C:\Users\eerbas\Desktop\Burslar\Kyoto logo.jpg"/>
          <p:cNvPicPr>
            <a:picLocks noChangeAspect="1" noChangeArrowheads="1"/>
          </p:cNvPicPr>
          <p:nvPr/>
        </p:nvPicPr>
        <p:blipFill>
          <a:blip r:embed="rId7" cstate="print"/>
          <a:srcRect/>
          <a:stretch>
            <a:fillRect/>
          </a:stretch>
        </p:blipFill>
        <p:spPr bwMode="auto">
          <a:xfrm>
            <a:off x="179512" y="1124744"/>
            <a:ext cx="1366292" cy="1366292"/>
          </a:xfrm>
          <a:prstGeom prst="rect">
            <a:avLst/>
          </a:prstGeom>
          <a:noFill/>
        </p:spPr>
      </p:pic>
      <p:pic>
        <p:nvPicPr>
          <p:cNvPr id="5123" name="Picture 3" descr="C:\Users\eerbas\Desktop\Burslar\Kyoto 2.jpg"/>
          <p:cNvPicPr>
            <a:picLocks noChangeAspect="1" noChangeArrowheads="1"/>
          </p:cNvPicPr>
          <p:nvPr/>
        </p:nvPicPr>
        <p:blipFill>
          <a:blip r:embed="rId8" cstate="print"/>
          <a:srcRect/>
          <a:stretch>
            <a:fillRect/>
          </a:stretch>
        </p:blipFill>
        <p:spPr bwMode="auto">
          <a:xfrm>
            <a:off x="251520" y="4725144"/>
            <a:ext cx="2602418" cy="1872208"/>
          </a:xfrm>
          <a:prstGeom prst="rect">
            <a:avLst/>
          </a:prstGeom>
          <a:noFill/>
        </p:spPr>
      </p:pic>
      <p:pic>
        <p:nvPicPr>
          <p:cNvPr id="5124" name="Picture 4" descr="C:\Users\eerbas\Desktop\Burslar\Kyoto 3.jpg"/>
          <p:cNvPicPr>
            <a:picLocks noChangeAspect="1" noChangeArrowheads="1"/>
          </p:cNvPicPr>
          <p:nvPr/>
        </p:nvPicPr>
        <p:blipFill>
          <a:blip r:embed="rId9" cstate="print"/>
          <a:srcRect/>
          <a:stretch>
            <a:fillRect/>
          </a:stretch>
        </p:blipFill>
        <p:spPr bwMode="auto">
          <a:xfrm>
            <a:off x="3059832" y="4719604"/>
            <a:ext cx="2952328" cy="1964640"/>
          </a:xfrm>
          <a:prstGeom prst="rect">
            <a:avLst/>
          </a:prstGeom>
          <a:noFill/>
        </p:spPr>
      </p:pic>
      <p:pic>
        <p:nvPicPr>
          <p:cNvPr id="5125" name="Picture 5" descr="C:\Users\eerbas\Desktop\Burslar\Kyoto 4.jpg"/>
          <p:cNvPicPr>
            <a:picLocks noChangeAspect="1" noChangeArrowheads="1"/>
          </p:cNvPicPr>
          <p:nvPr/>
        </p:nvPicPr>
        <p:blipFill>
          <a:blip r:embed="rId10" cstate="print"/>
          <a:srcRect/>
          <a:stretch>
            <a:fillRect/>
          </a:stretch>
        </p:blipFill>
        <p:spPr bwMode="auto">
          <a:xfrm>
            <a:off x="6156176" y="4725144"/>
            <a:ext cx="2835794" cy="1887092"/>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16</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980728"/>
            <a:ext cx="8460432" cy="4708981"/>
          </a:xfrm>
          <a:prstGeom prst="rect">
            <a:avLst/>
          </a:prstGeom>
        </p:spPr>
        <p:txBody>
          <a:bodyPr wrap="square">
            <a:spAutoFit/>
          </a:bodyPr>
          <a:lstStyle/>
          <a:p>
            <a:pPr algn="ctr"/>
            <a:endParaRPr lang="tr-TR" sz="1400" b="1" dirty="0" smtClean="0">
              <a:solidFill>
                <a:schemeClr val="tx2"/>
              </a:solidFill>
              <a:latin typeface="+mn-lt"/>
            </a:endParaRPr>
          </a:p>
          <a:p>
            <a:pPr algn="ctr"/>
            <a:r>
              <a:rPr lang="tr-TR" sz="2400" b="1" dirty="0" err="1" smtClean="0">
                <a:solidFill>
                  <a:schemeClr val="tx2"/>
                </a:solidFill>
                <a:latin typeface="+mn-lt"/>
              </a:rPr>
              <a:t>Ewha</a:t>
            </a:r>
            <a:r>
              <a:rPr lang="tr-TR" sz="2400" b="1" dirty="0" smtClean="0">
                <a:solidFill>
                  <a:schemeClr val="tx2"/>
                </a:solidFill>
                <a:latin typeface="+mn-lt"/>
              </a:rPr>
              <a:t> Kadın Üniversitesi, Seul, Kore Cumhuriyeti</a:t>
            </a:r>
          </a:p>
          <a:p>
            <a:pPr algn="ctr"/>
            <a:endParaRPr lang="tr-TR" sz="1600" b="1" dirty="0" smtClean="0">
              <a:solidFill>
                <a:schemeClr val="tx2"/>
              </a:solidFill>
              <a:latin typeface="+mn-lt"/>
            </a:endParaRPr>
          </a:p>
          <a:p>
            <a:pPr lvl="2" fontAlgn="t">
              <a:buFont typeface="Arial" pitchFamily="34" charset="0"/>
              <a:buChar char="•"/>
            </a:pPr>
            <a:r>
              <a:rPr lang="tr-TR" dirty="0" smtClean="0">
                <a:latin typeface="+mn-lt"/>
              </a:rPr>
              <a:t>Sayısal Hava Tahmini, Dinamik Met., Uydu Met.,  </a:t>
            </a:r>
            <a:r>
              <a:rPr lang="tr-TR" dirty="0" err="1" smtClean="0">
                <a:latin typeface="+mn-lt"/>
              </a:rPr>
              <a:t>Sinoptik</a:t>
            </a:r>
            <a:r>
              <a:rPr lang="tr-TR" dirty="0" smtClean="0">
                <a:latin typeface="+mn-lt"/>
              </a:rPr>
              <a:t> Met., Uzaktan Algılama, İklim</a:t>
            </a:r>
          </a:p>
          <a:p>
            <a:pPr lvl="2" fontAlgn="t">
              <a:buFont typeface="Arial" pitchFamily="34" charset="0"/>
              <a:buChar char="•"/>
            </a:pPr>
            <a:r>
              <a:rPr lang="tr-TR" dirty="0" smtClean="0">
                <a:latin typeface="+mn-lt"/>
              </a:rPr>
              <a:t>Y. Lisans, Doktora 2 Yıl</a:t>
            </a:r>
          </a:p>
          <a:p>
            <a:pPr lvl="2" fontAlgn="t">
              <a:buFont typeface="Arial" pitchFamily="34" charset="0"/>
              <a:buChar char="•"/>
            </a:pPr>
            <a:r>
              <a:rPr lang="tr-TR" dirty="0" smtClean="0">
                <a:latin typeface="+mn-lt"/>
              </a:rPr>
              <a:t>İngilizce (TOEFL 550, IELTS 5.5, TEPS 550</a:t>
            </a:r>
          </a:p>
          <a:p>
            <a:pPr lvl="2" fontAlgn="t">
              <a:buFont typeface="Arial" pitchFamily="34" charset="0"/>
              <a:buChar char="•"/>
            </a:pPr>
            <a:r>
              <a:rPr lang="tr-TR" dirty="0" smtClean="0">
                <a:latin typeface="+mn-lt"/>
              </a:rPr>
              <a:t>Yüksek Lisans için ilgili alanlarda Lisans eğitimi almış olmak, Doktora için Y.Lisans eğitimi almış olmak</a:t>
            </a:r>
          </a:p>
          <a:p>
            <a:pPr lvl="2" fontAlgn="t">
              <a:buFont typeface="Arial" pitchFamily="34" charset="0"/>
              <a:buChar char="•"/>
            </a:pPr>
            <a:r>
              <a:rPr lang="tr-TR" dirty="0" smtClean="0">
                <a:latin typeface="+mn-lt"/>
              </a:rPr>
              <a:t> Eğitim Başlangıç ve Bitiş: Mart-Şubat</a:t>
            </a:r>
          </a:p>
          <a:p>
            <a:pPr lvl="2" fontAlgn="t">
              <a:buFont typeface="Arial" pitchFamily="34" charset="0"/>
              <a:buChar char="•"/>
            </a:pPr>
            <a:r>
              <a:rPr lang="tr-TR" dirty="0" smtClean="0">
                <a:latin typeface="+mn-lt"/>
              </a:rPr>
              <a:t>Son Başvuru Tarihi: Üniversite için 30 Ekim 2017, WMO için 30 Kasım 2017</a:t>
            </a:r>
          </a:p>
          <a:p>
            <a:pPr lvl="2" fontAlgn="t">
              <a:buFont typeface="Arial" pitchFamily="34" charset="0"/>
              <a:buChar char="•"/>
            </a:pPr>
            <a:r>
              <a:rPr lang="tr-TR" dirty="0" smtClean="0">
                <a:latin typeface="+mn-lt"/>
              </a:rPr>
              <a:t>Kurs Ücreti, Sağlık Sigortası, Burs, </a:t>
            </a:r>
          </a:p>
          <a:p>
            <a:pPr lvl="2" fontAlgn="t">
              <a:buFont typeface="Arial" pitchFamily="34" charset="0"/>
              <a:buChar char="•"/>
            </a:pPr>
            <a:r>
              <a:rPr lang="tr-TR" dirty="0" smtClean="0">
                <a:latin typeface="+mn-lt"/>
                <a:hlinkClick r:id="rId6"/>
              </a:rPr>
              <a:t>http://cee.ewha.ac.kr</a:t>
            </a:r>
            <a:r>
              <a:rPr lang="tr-TR" dirty="0" smtClean="0">
                <a:latin typeface="+mn-lt"/>
              </a:rPr>
              <a:t> </a:t>
            </a:r>
          </a:p>
          <a:p>
            <a:pPr fontAlgn="t"/>
            <a:endParaRPr lang="tr-TR" sz="2400" dirty="0" smtClean="0"/>
          </a:p>
          <a:p>
            <a:pPr algn="ct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6146" name="Picture 2" descr="C:\Users\eerbas\Desktop\Burslar\Ewha Logo.png"/>
          <p:cNvPicPr>
            <a:picLocks noChangeAspect="1" noChangeArrowheads="1"/>
          </p:cNvPicPr>
          <p:nvPr/>
        </p:nvPicPr>
        <p:blipFill>
          <a:blip r:embed="rId7" cstate="print"/>
          <a:srcRect/>
          <a:stretch>
            <a:fillRect/>
          </a:stretch>
        </p:blipFill>
        <p:spPr bwMode="auto">
          <a:xfrm>
            <a:off x="0" y="908720"/>
            <a:ext cx="1475656" cy="1475656"/>
          </a:xfrm>
          <a:prstGeom prst="rect">
            <a:avLst/>
          </a:prstGeom>
          <a:noFill/>
        </p:spPr>
      </p:pic>
      <p:pic>
        <p:nvPicPr>
          <p:cNvPr id="6147" name="Picture 3" descr="C:\Users\eerbas\Desktop\Burslar\ewha_candremorin_dpa_adagp_1.jpg"/>
          <p:cNvPicPr>
            <a:picLocks noChangeAspect="1" noChangeArrowheads="1"/>
          </p:cNvPicPr>
          <p:nvPr/>
        </p:nvPicPr>
        <p:blipFill>
          <a:blip r:embed="rId8" cstate="print"/>
          <a:srcRect/>
          <a:stretch>
            <a:fillRect/>
          </a:stretch>
        </p:blipFill>
        <p:spPr bwMode="auto">
          <a:xfrm>
            <a:off x="179512" y="4653136"/>
            <a:ext cx="2990106" cy="2013338"/>
          </a:xfrm>
          <a:prstGeom prst="rect">
            <a:avLst/>
          </a:prstGeom>
          <a:noFill/>
        </p:spPr>
      </p:pic>
      <p:pic>
        <p:nvPicPr>
          <p:cNvPr id="6148" name="Picture 4" descr="C:\Users\eerbas\Desktop\Burslar\Ewha 3.jpg"/>
          <p:cNvPicPr>
            <a:picLocks noChangeAspect="1" noChangeArrowheads="1"/>
          </p:cNvPicPr>
          <p:nvPr/>
        </p:nvPicPr>
        <p:blipFill>
          <a:blip r:embed="rId9" cstate="print"/>
          <a:srcRect/>
          <a:stretch>
            <a:fillRect/>
          </a:stretch>
        </p:blipFill>
        <p:spPr bwMode="auto">
          <a:xfrm>
            <a:off x="3275856" y="4725144"/>
            <a:ext cx="2906688" cy="1937792"/>
          </a:xfrm>
          <a:prstGeom prst="rect">
            <a:avLst/>
          </a:prstGeom>
          <a:noFill/>
        </p:spPr>
      </p:pic>
      <p:pic>
        <p:nvPicPr>
          <p:cNvPr id="6149" name="Picture 5" descr="C:\Users\eerbas\Desktop\Burslar\Ewha 2.jpg"/>
          <p:cNvPicPr>
            <a:picLocks noChangeAspect="1" noChangeArrowheads="1"/>
          </p:cNvPicPr>
          <p:nvPr/>
        </p:nvPicPr>
        <p:blipFill>
          <a:blip r:embed="rId10" cstate="print"/>
          <a:srcRect/>
          <a:stretch>
            <a:fillRect/>
          </a:stretch>
        </p:blipFill>
        <p:spPr bwMode="auto">
          <a:xfrm>
            <a:off x="6012160" y="4581128"/>
            <a:ext cx="3131840" cy="2087894"/>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17</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1043608" y="1196752"/>
            <a:ext cx="8460432" cy="4308872"/>
          </a:xfrm>
          <a:prstGeom prst="rect">
            <a:avLst/>
          </a:prstGeom>
        </p:spPr>
        <p:txBody>
          <a:bodyPr wrap="square">
            <a:spAutoFit/>
          </a:bodyPr>
          <a:lstStyle/>
          <a:p>
            <a:pPr algn="ctr"/>
            <a:endParaRPr lang="tr-TR" sz="2400" b="1" dirty="0" smtClean="0">
              <a:solidFill>
                <a:schemeClr val="tx2"/>
              </a:solidFill>
              <a:latin typeface="+mn-lt"/>
            </a:endParaRPr>
          </a:p>
          <a:p>
            <a:pPr algn="ctr"/>
            <a:r>
              <a:rPr lang="tr-TR" sz="2400" b="1" dirty="0" smtClean="0">
                <a:solidFill>
                  <a:schemeClr val="tx2"/>
                </a:solidFill>
                <a:latin typeface="+mn-lt"/>
              </a:rPr>
              <a:t>UNESCO-IHE Su Eğitim Enstitüsü, </a:t>
            </a:r>
            <a:r>
              <a:rPr lang="tr-TR" sz="2400" b="1" dirty="0" err="1" smtClean="0">
                <a:solidFill>
                  <a:schemeClr val="tx2"/>
                </a:solidFill>
                <a:latin typeface="+mn-lt"/>
              </a:rPr>
              <a:t>Delft</a:t>
            </a:r>
            <a:r>
              <a:rPr lang="tr-TR" sz="2400" b="1" dirty="0" smtClean="0">
                <a:solidFill>
                  <a:schemeClr val="tx2"/>
                </a:solidFill>
                <a:latin typeface="+mn-lt"/>
              </a:rPr>
              <a:t>, Hollanda</a:t>
            </a:r>
          </a:p>
          <a:p>
            <a:pPr algn="ctr"/>
            <a:endParaRPr lang="tr-TR" sz="1600" b="1" dirty="0" smtClean="0">
              <a:solidFill>
                <a:schemeClr val="tx2"/>
              </a:solidFill>
              <a:latin typeface="+mn-lt"/>
            </a:endParaRPr>
          </a:p>
          <a:p>
            <a:pPr lvl="2" fontAlgn="t">
              <a:buFont typeface="Arial" pitchFamily="34" charset="0"/>
              <a:buChar char="•"/>
            </a:pPr>
            <a:r>
              <a:rPr lang="tr-TR" dirty="0" smtClean="0">
                <a:latin typeface="+mn-lt"/>
              </a:rPr>
              <a:t>Hidroloji ve Su Kaynakları, vb.,</a:t>
            </a:r>
          </a:p>
          <a:p>
            <a:pPr lvl="2" fontAlgn="t">
              <a:buFont typeface="Arial" pitchFamily="34" charset="0"/>
              <a:buChar char="•"/>
            </a:pPr>
            <a:r>
              <a:rPr lang="tr-TR" dirty="0" smtClean="0">
                <a:latin typeface="+mn-lt"/>
              </a:rPr>
              <a:t> 18,5  Ay</a:t>
            </a:r>
          </a:p>
          <a:p>
            <a:pPr lvl="2" fontAlgn="t">
              <a:buFont typeface="Arial" pitchFamily="34" charset="0"/>
              <a:buChar char="•"/>
            </a:pPr>
            <a:r>
              <a:rPr lang="tr-TR" dirty="0" smtClean="0">
                <a:latin typeface="+mn-lt"/>
              </a:rPr>
              <a:t>İngilizce IELTS 6.0 TOEFL IBT 87</a:t>
            </a:r>
          </a:p>
          <a:p>
            <a:pPr lvl="2" fontAlgn="t">
              <a:buFont typeface="Arial" pitchFamily="34" charset="0"/>
              <a:buChar char="•"/>
            </a:pPr>
            <a:r>
              <a:rPr lang="tr-TR" dirty="0" smtClean="0">
                <a:latin typeface="+mn-lt"/>
              </a:rPr>
              <a:t> İlgili alanlarda lisans diploması</a:t>
            </a:r>
          </a:p>
          <a:p>
            <a:pPr lvl="2" fontAlgn="t">
              <a:buFont typeface="Arial" pitchFamily="34" charset="0"/>
              <a:buChar char="•"/>
            </a:pPr>
            <a:r>
              <a:rPr lang="tr-TR" dirty="0" smtClean="0">
                <a:latin typeface="+mn-lt"/>
              </a:rPr>
              <a:t> Eğitim Başlangıç ve Bitiş: Ekim 2. Haftası-Nisan son Haftası</a:t>
            </a:r>
          </a:p>
          <a:p>
            <a:pPr lvl="2" fontAlgn="t">
              <a:buFont typeface="Arial" pitchFamily="34" charset="0"/>
              <a:buChar char="•"/>
            </a:pPr>
            <a:r>
              <a:rPr lang="tr-TR" dirty="0" smtClean="0">
                <a:latin typeface="+mn-lt"/>
              </a:rPr>
              <a:t>Son Başvuru Tarihi: 31 Mart 2017</a:t>
            </a:r>
          </a:p>
          <a:p>
            <a:pPr lvl="2" fontAlgn="t">
              <a:buFont typeface="Arial" pitchFamily="34" charset="0"/>
              <a:buChar char="•"/>
            </a:pPr>
            <a:r>
              <a:rPr lang="tr-TR" dirty="0" smtClean="0">
                <a:latin typeface="+mn-lt"/>
              </a:rPr>
              <a:t>Kurs Ücreti, Sağlık Sigortası, Burs, </a:t>
            </a:r>
          </a:p>
          <a:p>
            <a:pPr lvl="2" fontAlgn="t">
              <a:buFont typeface="Arial" pitchFamily="34" charset="0"/>
              <a:buChar char="•"/>
            </a:pPr>
            <a:r>
              <a:rPr lang="tr-TR" dirty="0" smtClean="0">
                <a:latin typeface="+mn-lt"/>
                <a:hlinkClick r:id="rId6"/>
              </a:rPr>
              <a:t>http://www.</a:t>
            </a:r>
            <a:r>
              <a:rPr lang="tr-TR" dirty="0" err="1" smtClean="0">
                <a:latin typeface="+mn-lt"/>
                <a:hlinkClick r:id="rId6"/>
              </a:rPr>
              <a:t>unesco</a:t>
            </a:r>
            <a:r>
              <a:rPr lang="tr-TR" dirty="0" smtClean="0">
                <a:latin typeface="+mn-lt"/>
                <a:hlinkClick r:id="rId6"/>
              </a:rPr>
              <a:t>-</a:t>
            </a:r>
            <a:r>
              <a:rPr lang="tr-TR" dirty="0" err="1" smtClean="0">
                <a:latin typeface="+mn-lt"/>
                <a:hlinkClick r:id="rId6"/>
              </a:rPr>
              <a:t>ihe</a:t>
            </a:r>
            <a:r>
              <a:rPr lang="tr-TR" dirty="0" smtClean="0">
                <a:latin typeface="+mn-lt"/>
                <a:hlinkClick r:id="rId6"/>
              </a:rPr>
              <a:t>.org</a:t>
            </a:r>
            <a:endParaRPr lang="tr-TR" dirty="0" smtClean="0">
              <a:latin typeface="+mn-lt"/>
            </a:endParaRPr>
          </a:p>
          <a:p>
            <a:pPr fontAlgn="t"/>
            <a:endParaRPr lang="tr-TR" sz="2400" dirty="0" smtClean="0"/>
          </a:p>
          <a:p>
            <a:pPr algn="ct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7170" name="Picture 2" descr="C:\Users\eerbas\Desktop\Burslar\logo_unesco-ihe_black-cyan_600px.png"/>
          <p:cNvPicPr>
            <a:picLocks noChangeAspect="1" noChangeArrowheads="1"/>
          </p:cNvPicPr>
          <p:nvPr/>
        </p:nvPicPr>
        <p:blipFill>
          <a:blip r:embed="rId7" cstate="print"/>
          <a:srcRect/>
          <a:stretch>
            <a:fillRect/>
          </a:stretch>
        </p:blipFill>
        <p:spPr bwMode="auto">
          <a:xfrm>
            <a:off x="0" y="1052737"/>
            <a:ext cx="2627784" cy="618302"/>
          </a:xfrm>
          <a:prstGeom prst="rect">
            <a:avLst/>
          </a:prstGeom>
          <a:noFill/>
        </p:spPr>
      </p:pic>
      <p:pic>
        <p:nvPicPr>
          <p:cNvPr id="7171" name="Picture 3" descr="C:\Users\eerbas\Desktop\Burslar\unesco 2.jpg"/>
          <p:cNvPicPr>
            <a:picLocks noChangeAspect="1" noChangeArrowheads="1"/>
          </p:cNvPicPr>
          <p:nvPr/>
        </p:nvPicPr>
        <p:blipFill>
          <a:blip r:embed="rId8" cstate="print"/>
          <a:srcRect/>
          <a:stretch>
            <a:fillRect/>
          </a:stretch>
        </p:blipFill>
        <p:spPr bwMode="auto">
          <a:xfrm>
            <a:off x="467544" y="4509120"/>
            <a:ext cx="2787774" cy="2095993"/>
          </a:xfrm>
          <a:prstGeom prst="rect">
            <a:avLst/>
          </a:prstGeom>
          <a:noFill/>
        </p:spPr>
      </p:pic>
      <p:pic>
        <p:nvPicPr>
          <p:cNvPr id="7172" name="Picture 4" descr="C:\Users\eerbas\Desktop\Burslar\UNESCO-IHE_students.jpg"/>
          <p:cNvPicPr>
            <a:picLocks noChangeAspect="1" noChangeArrowheads="1"/>
          </p:cNvPicPr>
          <p:nvPr/>
        </p:nvPicPr>
        <p:blipFill>
          <a:blip r:embed="rId9" cstate="print"/>
          <a:srcRect/>
          <a:stretch>
            <a:fillRect/>
          </a:stretch>
        </p:blipFill>
        <p:spPr bwMode="auto">
          <a:xfrm>
            <a:off x="4932040" y="4293096"/>
            <a:ext cx="3419616" cy="2285146"/>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18</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980728"/>
            <a:ext cx="8460432" cy="4832092"/>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Rusya Devlet </a:t>
            </a:r>
            <a:r>
              <a:rPr lang="tr-TR" sz="2400" b="1" dirty="0" err="1" smtClean="0">
                <a:solidFill>
                  <a:schemeClr val="tx2"/>
                </a:solidFill>
                <a:latin typeface="+mn-lt"/>
              </a:rPr>
              <a:t>Hidrometeoroloji</a:t>
            </a:r>
            <a:r>
              <a:rPr lang="tr-TR" sz="2400" b="1" dirty="0" smtClean="0">
                <a:solidFill>
                  <a:schemeClr val="tx2"/>
                </a:solidFill>
                <a:latin typeface="+mn-lt"/>
              </a:rPr>
              <a:t> Üniversitesi, </a:t>
            </a:r>
          </a:p>
          <a:p>
            <a:pPr algn="ctr"/>
            <a:r>
              <a:rPr lang="tr-TR" sz="2400" b="1" dirty="0" err="1" smtClean="0">
                <a:solidFill>
                  <a:schemeClr val="tx2"/>
                </a:solidFill>
                <a:latin typeface="+mn-lt"/>
              </a:rPr>
              <a:t>St</a:t>
            </a:r>
            <a:r>
              <a:rPr lang="tr-TR" sz="2400" b="1" dirty="0" smtClean="0">
                <a:solidFill>
                  <a:schemeClr val="tx2"/>
                </a:solidFill>
                <a:latin typeface="+mn-lt"/>
              </a:rPr>
              <a:t>. Petersburg, Rusya</a:t>
            </a:r>
          </a:p>
          <a:p>
            <a:pPr algn="ctr"/>
            <a:endParaRPr lang="tr-TR" sz="1600" b="1" dirty="0" smtClean="0">
              <a:solidFill>
                <a:schemeClr val="tx2"/>
              </a:solidFill>
              <a:latin typeface="+mn-lt"/>
            </a:endParaRPr>
          </a:p>
          <a:p>
            <a:pPr lvl="2" fontAlgn="t">
              <a:buFont typeface="Arial" pitchFamily="34" charset="0"/>
              <a:buChar char="•"/>
            </a:pPr>
            <a:r>
              <a:rPr lang="tr-TR" dirty="0" smtClean="0">
                <a:latin typeface="+mn-lt"/>
              </a:rPr>
              <a:t>Meteoroloji, Hidroloji, Ekoloji, Oşinografi, Çevre  ve Su Kaynakları, vb.,</a:t>
            </a:r>
          </a:p>
          <a:p>
            <a:pPr lvl="2" fontAlgn="t">
              <a:buFont typeface="Arial" pitchFamily="34" charset="0"/>
              <a:buChar char="•"/>
            </a:pPr>
            <a:r>
              <a:rPr lang="tr-TR" dirty="0" smtClean="0">
                <a:latin typeface="+mn-lt"/>
              </a:rPr>
              <a:t> Lisans, Y.Lisans, Doktora</a:t>
            </a:r>
          </a:p>
          <a:p>
            <a:pPr lvl="2" fontAlgn="t">
              <a:buFont typeface="Arial" pitchFamily="34" charset="0"/>
              <a:buChar char="•"/>
            </a:pPr>
            <a:r>
              <a:rPr lang="tr-TR" dirty="0" smtClean="0">
                <a:latin typeface="+mn-lt"/>
              </a:rPr>
              <a:t>Lisans 4+1, Y.Lisans 2+1, Doktora 4+1 Yıl</a:t>
            </a:r>
          </a:p>
          <a:p>
            <a:pPr lvl="2" fontAlgn="t">
              <a:buFont typeface="Arial" pitchFamily="34" charset="0"/>
              <a:buChar char="•"/>
            </a:pPr>
            <a:r>
              <a:rPr lang="tr-TR" dirty="0" smtClean="0">
                <a:latin typeface="+mn-lt"/>
              </a:rPr>
              <a:t>Rusça (öncesinde herhangi bir dil zorunluluğu şartı yok)</a:t>
            </a:r>
          </a:p>
          <a:p>
            <a:pPr lvl="2" fontAlgn="t">
              <a:buFont typeface="Arial" pitchFamily="34" charset="0"/>
              <a:buChar char="•"/>
            </a:pPr>
            <a:r>
              <a:rPr lang="tr-TR" dirty="0" smtClean="0">
                <a:latin typeface="+mn-lt"/>
              </a:rPr>
              <a:t> Sırasıyla 27, 35 ve 40 Yaş sınırları, ilgili alanlarda Lisans  ve Y.Lisans eğitimi</a:t>
            </a:r>
          </a:p>
          <a:p>
            <a:pPr lvl="2" fontAlgn="t">
              <a:buFont typeface="Arial" pitchFamily="34" charset="0"/>
              <a:buChar char="•"/>
            </a:pPr>
            <a:r>
              <a:rPr lang="tr-TR" dirty="0" smtClean="0">
                <a:latin typeface="+mn-lt"/>
              </a:rPr>
              <a:t> Eğitim Başlangıç ve Bitiş: Ekim 2. Haftası-Nisan son Haftası</a:t>
            </a:r>
          </a:p>
          <a:p>
            <a:pPr lvl="2" fontAlgn="t">
              <a:buFont typeface="Arial" pitchFamily="34" charset="0"/>
              <a:buChar char="•"/>
            </a:pPr>
            <a:r>
              <a:rPr lang="tr-TR" dirty="0" smtClean="0">
                <a:latin typeface="+mn-lt"/>
              </a:rPr>
              <a:t>Son Başvuru Tarihi: 31 Ocak 2017</a:t>
            </a:r>
          </a:p>
          <a:p>
            <a:pPr lvl="2" fontAlgn="t">
              <a:buFont typeface="Arial" pitchFamily="34" charset="0"/>
              <a:buChar char="•"/>
            </a:pPr>
            <a:r>
              <a:rPr lang="tr-TR" dirty="0" smtClean="0">
                <a:latin typeface="+mn-lt"/>
              </a:rPr>
              <a:t>Kurs Ücreti, Konaklama, Sağlık Sigortası, Burs, </a:t>
            </a:r>
          </a:p>
          <a:p>
            <a:pPr lvl="2" fontAlgn="t">
              <a:buFont typeface="Arial" pitchFamily="34" charset="0"/>
              <a:buChar char="•"/>
            </a:pPr>
            <a:r>
              <a:rPr lang="tr-TR" dirty="0" smtClean="0">
                <a:latin typeface="+mn-lt"/>
                <a:hlinkClick r:id="rId6"/>
              </a:rPr>
              <a:t>http://www.</a:t>
            </a:r>
            <a:r>
              <a:rPr lang="tr-TR" dirty="0" err="1" smtClean="0">
                <a:latin typeface="+mn-lt"/>
                <a:hlinkClick r:id="rId6"/>
              </a:rPr>
              <a:t>rshu</a:t>
            </a:r>
            <a:r>
              <a:rPr lang="tr-TR" dirty="0" smtClean="0">
                <a:latin typeface="+mn-lt"/>
                <a:hlinkClick r:id="rId6"/>
              </a:rPr>
              <a:t>.org</a:t>
            </a:r>
            <a:r>
              <a:rPr lang="tr-TR" dirty="0" smtClean="0">
                <a:latin typeface="+mn-lt"/>
              </a:rPr>
              <a:t> </a:t>
            </a:r>
          </a:p>
          <a:p>
            <a:pPr fontAlgn="t"/>
            <a:endParaRPr lang="tr-TR" sz="2400" dirty="0" smtClean="0"/>
          </a:p>
          <a:p>
            <a:pPr algn="ct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8194" name="Picture 2" descr="C:\Users\eerbas\Desktop\Burslar\rshu logo.png"/>
          <p:cNvPicPr>
            <a:picLocks noChangeAspect="1" noChangeArrowheads="1"/>
          </p:cNvPicPr>
          <p:nvPr/>
        </p:nvPicPr>
        <p:blipFill>
          <a:blip r:embed="rId7" cstate="print"/>
          <a:srcRect/>
          <a:stretch>
            <a:fillRect/>
          </a:stretch>
        </p:blipFill>
        <p:spPr bwMode="auto">
          <a:xfrm>
            <a:off x="179512" y="1052736"/>
            <a:ext cx="1503040" cy="1503040"/>
          </a:xfrm>
          <a:prstGeom prst="rect">
            <a:avLst/>
          </a:prstGeom>
          <a:noFill/>
        </p:spPr>
      </p:pic>
      <p:pic>
        <p:nvPicPr>
          <p:cNvPr id="8196" name="Picture 4" descr="C:\Users\eerbas\Desktop\Burslar\rshu.jpg"/>
          <p:cNvPicPr>
            <a:picLocks noChangeAspect="1" noChangeArrowheads="1"/>
          </p:cNvPicPr>
          <p:nvPr/>
        </p:nvPicPr>
        <p:blipFill>
          <a:blip r:embed="rId8" cstate="print"/>
          <a:srcRect/>
          <a:stretch>
            <a:fillRect/>
          </a:stretch>
        </p:blipFill>
        <p:spPr bwMode="auto">
          <a:xfrm>
            <a:off x="1" y="4773376"/>
            <a:ext cx="4427983" cy="1855772"/>
          </a:xfrm>
          <a:prstGeom prst="rect">
            <a:avLst/>
          </a:prstGeom>
          <a:noFill/>
        </p:spPr>
      </p:pic>
      <p:pic>
        <p:nvPicPr>
          <p:cNvPr id="8197" name="Picture 5" descr="C:\Users\eerbas\Desktop\Burslar\erkin.jpg"/>
          <p:cNvPicPr>
            <a:picLocks noChangeAspect="1" noChangeArrowheads="1"/>
          </p:cNvPicPr>
          <p:nvPr/>
        </p:nvPicPr>
        <p:blipFill>
          <a:blip r:embed="rId9" cstate="print"/>
          <a:srcRect/>
          <a:stretch>
            <a:fillRect/>
          </a:stretch>
        </p:blipFill>
        <p:spPr bwMode="auto">
          <a:xfrm>
            <a:off x="5436096" y="4725144"/>
            <a:ext cx="2900619" cy="1905822"/>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19</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1187624" y="1052736"/>
            <a:ext cx="8460432" cy="3539430"/>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err="1" smtClean="0">
                <a:solidFill>
                  <a:schemeClr val="tx2"/>
                </a:solidFill>
                <a:latin typeface="+mn-lt"/>
              </a:rPr>
              <a:t>Reading</a:t>
            </a:r>
            <a:r>
              <a:rPr lang="tr-TR" sz="2400" b="1" dirty="0" smtClean="0">
                <a:solidFill>
                  <a:schemeClr val="tx2"/>
                </a:solidFill>
                <a:latin typeface="+mn-lt"/>
              </a:rPr>
              <a:t> Üniversitesi, </a:t>
            </a:r>
            <a:r>
              <a:rPr lang="tr-TR" sz="2400" b="1" dirty="0" err="1" smtClean="0">
                <a:solidFill>
                  <a:schemeClr val="tx2"/>
                </a:solidFill>
                <a:latin typeface="+mn-lt"/>
              </a:rPr>
              <a:t>Reading</a:t>
            </a:r>
            <a:r>
              <a:rPr lang="tr-TR" sz="2400" b="1" dirty="0" smtClean="0">
                <a:solidFill>
                  <a:schemeClr val="tx2"/>
                </a:solidFill>
                <a:latin typeface="+mn-lt"/>
              </a:rPr>
              <a:t>, İngiltere</a:t>
            </a:r>
          </a:p>
          <a:p>
            <a:pPr algn="ctr"/>
            <a:endParaRPr lang="tr-TR" sz="1600" b="1" dirty="0" smtClean="0">
              <a:solidFill>
                <a:schemeClr val="tx2"/>
              </a:solidFill>
              <a:latin typeface="+mn-lt"/>
            </a:endParaRPr>
          </a:p>
          <a:p>
            <a:pPr lvl="2" fontAlgn="t">
              <a:buFont typeface="Arial" pitchFamily="34" charset="0"/>
              <a:buChar char="•"/>
            </a:pPr>
            <a:r>
              <a:rPr lang="tr-TR" dirty="0" smtClean="0">
                <a:latin typeface="+mn-lt"/>
              </a:rPr>
              <a:t>Meteoroloji ve İklim üzerine Yüksek Lisans Eğitimi </a:t>
            </a:r>
          </a:p>
          <a:p>
            <a:pPr lvl="2" fontAlgn="t">
              <a:buFont typeface="Arial" pitchFamily="34" charset="0"/>
              <a:buChar char="•"/>
            </a:pPr>
            <a:r>
              <a:rPr lang="tr-TR" dirty="0" smtClean="0">
                <a:latin typeface="+mn-lt"/>
              </a:rPr>
              <a:t> 12 Ay</a:t>
            </a:r>
          </a:p>
          <a:p>
            <a:pPr lvl="2" fontAlgn="t">
              <a:buFont typeface="Arial" pitchFamily="34" charset="0"/>
              <a:buChar char="•"/>
            </a:pPr>
            <a:r>
              <a:rPr lang="tr-TR" dirty="0" smtClean="0">
                <a:latin typeface="+mn-lt"/>
              </a:rPr>
              <a:t> İngilizce TOEFL IBT 87, IELTS 6.0</a:t>
            </a:r>
          </a:p>
          <a:p>
            <a:pPr lvl="2" fontAlgn="t">
              <a:buFont typeface="Arial" pitchFamily="34" charset="0"/>
              <a:buChar char="•"/>
            </a:pPr>
            <a:r>
              <a:rPr lang="tr-TR" dirty="0" smtClean="0">
                <a:latin typeface="+mn-lt"/>
              </a:rPr>
              <a:t> İlgili konularda lisans eğitimi</a:t>
            </a:r>
          </a:p>
          <a:p>
            <a:pPr lvl="2" fontAlgn="t">
              <a:buFont typeface="Arial" pitchFamily="34" charset="0"/>
              <a:buChar char="•"/>
            </a:pPr>
            <a:r>
              <a:rPr lang="tr-TR" dirty="0" smtClean="0">
                <a:latin typeface="+mn-lt"/>
              </a:rPr>
              <a:t> Eğitim Başlangıç ve Bitiş: Eylül-Eylül</a:t>
            </a:r>
          </a:p>
          <a:p>
            <a:pPr lvl="2" fontAlgn="t">
              <a:buFont typeface="Arial" pitchFamily="34" charset="0"/>
              <a:buChar char="•"/>
            </a:pPr>
            <a:r>
              <a:rPr lang="tr-TR" dirty="0" smtClean="0">
                <a:latin typeface="+mn-lt"/>
              </a:rPr>
              <a:t>Son Başvuru Tarihi: 31 Ocak 2017</a:t>
            </a:r>
          </a:p>
          <a:p>
            <a:pPr lvl="2" fontAlgn="t">
              <a:buFont typeface="Arial" pitchFamily="34" charset="0"/>
              <a:buChar char="•"/>
            </a:pPr>
            <a:r>
              <a:rPr lang="tr-TR" dirty="0" smtClean="0">
                <a:latin typeface="+mn-lt"/>
              </a:rPr>
              <a:t>Kurs Ücreti, Sağlık Sigortası, Burs, </a:t>
            </a:r>
          </a:p>
          <a:p>
            <a:pPr lvl="2" fontAlgn="t">
              <a:buFont typeface="Arial" pitchFamily="34" charset="0"/>
              <a:buChar char="•"/>
            </a:pPr>
            <a:r>
              <a:rPr lang="tr-TR" dirty="0" smtClean="0">
                <a:latin typeface="+mn-lt"/>
                <a:hlinkClick r:id="rId6"/>
              </a:rPr>
              <a:t>http://www.met.</a:t>
            </a:r>
            <a:r>
              <a:rPr lang="tr-TR" dirty="0" err="1" smtClean="0">
                <a:latin typeface="+mn-lt"/>
                <a:hlinkClick r:id="rId6"/>
              </a:rPr>
              <a:t>reading</a:t>
            </a:r>
            <a:r>
              <a:rPr lang="tr-TR" dirty="0" smtClean="0">
                <a:latin typeface="+mn-lt"/>
                <a:hlinkClick r:id="rId6"/>
              </a:rPr>
              <a:t>.</a:t>
            </a:r>
            <a:r>
              <a:rPr lang="tr-TR" dirty="0" err="1" smtClean="0">
                <a:latin typeface="+mn-lt"/>
                <a:hlinkClick r:id="rId6"/>
              </a:rPr>
              <a:t>ac</a:t>
            </a:r>
            <a:r>
              <a:rPr lang="tr-TR" dirty="0" smtClean="0">
                <a:latin typeface="+mn-lt"/>
                <a:hlinkClick r:id="rId6"/>
              </a:rPr>
              <a:t>.</a:t>
            </a:r>
            <a:r>
              <a:rPr lang="tr-TR" dirty="0" err="1" smtClean="0">
                <a:latin typeface="+mn-lt"/>
                <a:hlinkClick r:id="rId6"/>
              </a:rPr>
              <a:t>uk</a:t>
            </a: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9218" name="Picture 2" descr="C:\Users\eerbas\Desktop\Burslar\reading logo.png"/>
          <p:cNvPicPr>
            <a:picLocks noChangeAspect="1" noChangeArrowheads="1"/>
          </p:cNvPicPr>
          <p:nvPr/>
        </p:nvPicPr>
        <p:blipFill>
          <a:blip r:embed="rId7" cstate="print"/>
          <a:srcRect/>
          <a:stretch>
            <a:fillRect/>
          </a:stretch>
        </p:blipFill>
        <p:spPr bwMode="auto">
          <a:xfrm>
            <a:off x="323528" y="1052736"/>
            <a:ext cx="1187624" cy="1523517"/>
          </a:xfrm>
          <a:prstGeom prst="rect">
            <a:avLst/>
          </a:prstGeom>
          <a:noFill/>
        </p:spPr>
      </p:pic>
      <p:pic>
        <p:nvPicPr>
          <p:cNvPr id="9219" name="Picture 3" descr="C:\Users\eerbas\Desktop\Burslar\reading.jpg"/>
          <p:cNvPicPr>
            <a:picLocks noChangeAspect="1" noChangeArrowheads="1"/>
          </p:cNvPicPr>
          <p:nvPr/>
        </p:nvPicPr>
        <p:blipFill>
          <a:blip r:embed="rId8" cstate="print"/>
          <a:srcRect/>
          <a:stretch>
            <a:fillRect/>
          </a:stretch>
        </p:blipFill>
        <p:spPr bwMode="auto">
          <a:xfrm>
            <a:off x="179512" y="4869160"/>
            <a:ext cx="4768548" cy="1713697"/>
          </a:xfrm>
          <a:prstGeom prst="rect">
            <a:avLst/>
          </a:prstGeom>
          <a:noFill/>
        </p:spPr>
      </p:pic>
      <p:pic>
        <p:nvPicPr>
          <p:cNvPr id="9220" name="Picture 4" descr="C:\Users\eerbas\Desktop\Burslar\reading-universitesi.jpg"/>
          <p:cNvPicPr>
            <a:picLocks noChangeAspect="1" noChangeArrowheads="1"/>
          </p:cNvPicPr>
          <p:nvPr/>
        </p:nvPicPr>
        <p:blipFill>
          <a:blip r:embed="rId9" cstate="print"/>
          <a:srcRect/>
          <a:stretch>
            <a:fillRect/>
          </a:stretch>
        </p:blipFill>
        <p:spPr bwMode="auto">
          <a:xfrm>
            <a:off x="5508104" y="4167082"/>
            <a:ext cx="3271912" cy="2453934"/>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erbas\Desktop\WMO_logo.png"/>
          <p:cNvPicPr>
            <a:picLocks noChangeAspect="1" noChangeArrowheads="1"/>
          </p:cNvPicPr>
          <p:nvPr/>
        </p:nvPicPr>
        <p:blipFill>
          <a:blip r:embed="rId3" cstate="print"/>
          <a:srcRect/>
          <a:stretch>
            <a:fillRect/>
          </a:stretch>
        </p:blipFill>
        <p:spPr bwMode="auto">
          <a:xfrm>
            <a:off x="7668344" y="836712"/>
            <a:ext cx="1475656" cy="1711024"/>
          </a:xfrm>
          <a:prstGeom prst="rect">
            <a:avLst/>
          </a:prstGeom>
          <a:noFill/>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sp>
        <p:nvSpPr>
          <p:cNvPr id="7" name="4 Dikdörtgen"/>
          <p:cNvSpPr/>
          <p:nvPr/>
        </p:nvSpPr>
        <p:spPr>
          <a:xfrm>
            <a:off x="0" y="0"/>
            <a:ext cx="9143999" cy="523220"/>
          </a:xfrm>
          <a:prstGeom prst="rect">
            <a:avLst/>
          </a:prstGeom>
          <a:noFill/>
        </p:spPr>
        <p:txBody>
          <a:bodyPr wrap="square">
            <a:spAutoFit/>
            <a:scene3d>
              <a:camera prst="orthographicFront">
                <a:rot lat="19800000" lon="0" rev="0"/>
              </a:camera>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tr-TR" sz="2800" b="1" kern="0" dirty="0" smtClean="0">
                <a:ln w="11430"/>
                <a:solidFill>
                  <a:srgbClr val="0000FF"/>
                </a:solidFill>
                <a:effectLst>
                  <a:outerShdw blurRad="50800" dist="39000" dir="5460000" algn="tl">
                    <a:srgbClr val="000000">
                      <a:alpha val="38000"/>
                    </a:srgbClr>
                  </a:outerShdw>
                </a:effectLst>
                <a:latin typeface="+mn-lt"/>
                <a:cs typeface="+mn-cs"/>
              </a:rPr>
              <a:t>Meteoroloji Genel Müdürlüğü</a:t>
            </a:r>
            <a:endParaRPr lang="tr-TR" sz="2800" b="1" kern="0" dirty="0">
              <a:ln w="11430"/>
              <a:solidFill>
                <a:srgbClr val="0000FF"/>
              </a:solidFill>
              <a:effectLst>
                <a:outerShdw blurRad="50800" dist="39000" dir="5460000" algn="tl">
                  <a:srgbClr val="000000">
                    <a:alpha val="38000"/>
                  </a:srgbClr>
                </a:outerShdw>
              </a:effectLst>
              <a:latin typeface="+mn-lt"/>
              <a:cs typeface="+mn-cs"/>
            </a:endParaRPr>
          </a:p>
        </p:txBody>
      </p:sp>
      <p:pic>
        <p:nvPicPr>
          <p:cNvPr id="16385" name="Picture 1"/>
          <p:cNvPicPr>
            <a:picLocks noChangeAspect="1" noChangeArrowheads="1"/>
          </p:cNvPicPr>
          <p:nvPr/>
        </p:nvPicPr>
        <p:blipFill>
          <a:blip r:embed="rId6"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95536" y="1340768"/>
            <a:ext cx="7488832" cy="4339650"/>
          </a:xfrm>
          <a:prstGeom prst="rect">
            <a:avLst/>
          </a:prstGeom>
        </p:spPr>
        <p:txBody>
          <a:bodyPr wrap="square">
            <a:spAutoFit/>
          </a:bodyPr>
          <a:lstStyle/>
          <a:p>
            <a:pPr algn="ctr"/>
            <a:r>
              <a:rPr lang="tr-TR" sz="2400" b="1" dirty="0" smtClean="0">
                <a:solidFill>
                  <a:srgbClr val="FF0000"/>
                </a:solidFill>
                <a:latin typeface="+mn-lt"/>
              </a:rPr>
              <a:t>WMO BURSLARI</a:t>
            </a:r>
          </a:p>
          <a:p>
            <a:endParaRPr lang="tr-TR" dirty="0" smtClean="0"/>
          </a:p>
          <a:p>
            <a:pPr>
              <a:buFont typeface="Arial" pitchFamily="34" charset="0"/>
              <a:buChar char="•"/>
            </a:pPr>
            <a:r>
              <a:rPr lang="tr-TR" dirty="0" smtClean="0"/>
              <a:t>WMO Burs Programı'nın amacı, özellikle az gelişmiş ve gelişmekte olan ülkelerden nitelikli ve uygun adayların meteoroloji alanında eğitim ve öğretimini desteklemektir. </a:t>
            </a:r>
          </a:p>
          <a:p>
            <a:endParaRPr lang="tr-TR" dirty="0" smtClean="0"/>
          </a:p>
          <a:p>
            <a:pPr>
              <a:buFont typeface="Arial" pitchFamily="34" charset="0"/>
              <a:buChar char="•"/>
            </a:pPr>
            <a:r>
              <a:rPr lang="tr-TR" dirty="0" smtClean="0"/>
              <a:t>Burs olanakları, hem aday hem de adayın kurumuna, genelde Milli Meteoroloji Servislerine (</a:t>
            </a:r>
            <a:r>
              <a:rPr lang="tr-TR" dirty="0" err="1" smtClean="0"/>
              <a:t>NMHS'lere</a:t>
            </a:r>
            <a:r>
              <a:rPr lang="tr-TR" dirty="0" smtClean="0"/>
              <a:t>) fayda sağlamalıdır.</a:t>
            </a:r>
          </a:p>
          <a:p>
            <a:endParaRPr lang="tr-TR" dirty="0" smtClean="0"/>
          </a:p>
          <a:p>
            <a:pPr>
              <a:buFont typeface="Arial" pitchFamily="34" charset="0"/>
              <a:buChar char="•"/>
            </a:pPr>
            <a:r>
              <a:rPr lang="tr-TR" dirty="0" smtClean="0"/>
              <a:t>WMO Eğitim Komitesinin tavsiyesine göre kısa ve uzun süreli eğitimlere burs imkanı sağlayabilir.</a:t>
            </a:r>
          </a:p>
          <a:p>
            <a:endParaRPr lang="tr-TR" dirty="0" smtClean="0"/>
          </a:p>
          <a:p>
            <a:pPr>
              <a:buFont typeface="Arial" pitchFamily="34" charset="0"/>
              <a:buChar char="•"/>
            </a:pPr>
            <a:r>
              <a:rPr lang="tr-TR" dirty="0" smtClean="0"/>
              <a:t>Milli Meteoroloji Servislerinin yeni atanmış yöneticileri de çok kısa süreli eğitim programları veya ziyaretler için de bu fırsattan yararlanabilir. </a:t>
            </a:r>
          </a:p>
          <a:p>
            <a:pPr>
              <a:buFont typeface="Arial" pitchFamily="34" charset="0"/>
              <a:buChar char="•"/>
            </a:pPr>
            <a:endParaRPr lang="tr-TR" dirty="0"/>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20</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1187624" y="836712"/>
            <a:ext cx="8460432" cy="3262432"/>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Avrupa Orta Vadeli Tahminler Merkezi</a:t>
            </a:r>
          </a:p>
          <a:p>
            <a:pPr algn="ctr"/>
            <a:r>
              <a:rPr lang="tr-TR" sz="2400" b="1" dirty="0" smtClean="0">
                <a:solidFill>
                  <a:schemeClr val="tx2"/>
                </a:solidFill>
                <a:latin typeface="+mn-lt"/>
              </a:rPr>
              <a:t>ECMWF, </a:t>
            </a:r>
            <a:r>
              <a:rPr lang="tr-TR" sz="2400" b="1" dirty="0" err="1" smtClean="0">
                <a:solidFill>
                  <a:schemeClr val="tx2"/>
                </a:solidFill>
                <a:latin typeface="+mn-lt"/>
              </a:rPr>
              <a:t>Reading</a:t>
            </a:r>
            <a:r>
              <a:rPr lang="tr-TR" sz="2400" b="1" dirty="0" smtClean="0">
                <a:solidFill>
                  <a:schemeClr val="tx2"/>
                </a:solidFill>
                <a:latin typeface="+mn-lt"/>
              </a:rPr>
              <a:t>, İngiltere</a:t>
            </a:r>
          </a:p>
          <a:p>
            <a:pPr algn="ctr"/>
            <a:endParaRPr lang="tr-TR" sz="1600" b="1" dirty="0" smtClean="0">
              <a:solidFill>
                <a:schemeClr val="tx2"/>
              </a:solidFill>
              <a:latin typeface="+mn-lt"/>
            </a:endParaRPr>
          </a:p>
          <a:p>
            <a:pPr lvl="2" fontAlgn="t">
              <a:buFont typeface="Arial" pitchFamily="34" charset="0"/>
              <a:buChar char="•"/>
            </a:pPr>
            <a:r>
              <a:rPr lang="tr-TR" dirty="0" smtClean="0">
                <a:latin typeface="+mn-lt"/>
              </a:rPr>
              <a:t>Hava Tahmini üzerine kısa ve orta vadeli Eğitimi </a:t>
            </a:r>
          </a:p>
          <a:p>
            <a:pPr lvl="2" fontAlgn="t">
              <a:buFont typeface="Arial" pitchFamily="34" charset="0"/>
              <a:buChar char="•"/>
            </a:pPr>
            <a:r>
              <a:rPr lang="tr-TR" dirty="0" smtClean="0">
                <a:latin typeface="+mn-lt"/>
              </a:rPr>
              <a:t> 12 Ay’a kadar</a:t>
            </a:r>
          </a:p>
          <a:p>
            <a:pPr lvl="2" fontAlgn="t">
              <a:buFont typeface="Arial" pitchFamily="34" charset="0"/>
              <a:buChar char="•"/>
            </a:pPr>
            <a:r>
              <a:rPr lang="tr-TR" dirty="0" smtClean="0">
                <a:latin typeface="+mn-lt"/>
              </a:rPr>
              <a:t>Eğitim Başlangıç ve Bitiş:  Süreler esnek</a:t>
            </a:r>
          </a:p>
          <a:p>
            <a:pPr lvl="2" fontAlgn="t">
              <a:buFont typeface="Arial" pitchFamily="34" charset="0"/>
              <a:buChar char="•"/>
            </a:pPr>
            <a:r>
              <a:rPr lang="tr-TR" dirty="0" smtClean="0">
                <a:latin typeface="+mn-lt"/>
              </a:rPr>
              <a:t>Son Başvuru Tarihi: 31 Mart 2017</a:t>
            </a:r>
          </a:p>
          <a:p>
            <a:pPr lvl="2" fontAlgn="t">
              <a:buFont typeface="Arial" pitchFamily="34" charset="0"/>
              <a:buChar char="•"/>
            </a:pPr>
            <a:r>
              <a:rPr lang="tr-TR" b="1" dirty="0" err="1" smtClean="0">
                <a:latin typeface="+mn-lt"/>
              </a:rPr>
              <a:t>Secondment</a:t>
            </a:r>
            <a:r>
              <a:rPr lang="tr-TR" dirty="0" smtClean="0">
                <a:latin typeface="+mn-lt"/>
              </a:rPr>
              <a:t> Yöntemi ile</a:t>
            </a:r>
          </a:p>
          <a:p>
            <a:pPr lvl="2" fontAlgn="t">
              <a:buFont typeface="Arial" pitchFamily="34" charset="0"/>
              <a:buChar char="•"/>
            </a:pPr>
            <a:r>
              <a:rPr lang="tr-TR" dirty="0" smtClean="0">
                <a:latin typeface="+mn-lt"/>
                <a:hlinkClick r:id="rId6"/>
              </a:rPr>
              <a:t>www.</a:t>
            </a:r>
            <a:r>
              <a:rPr lang="tr-TR" dirty="0" err="1" smtClean="0">
                <a:latin typeface="+mn-lt"/>
                <a:hlinkClick r:id="rId6"/>
              </a:rPr>
              <a:t>ecmwf</a:t>
            </a:r>
            <a:r>
              <a:rPr lang="tr-TR" dirty="0" smtClean="0">
                <a:latin typeface="+mn-lt"/>
                <a:hlinkClick r:id="rId6"/>
              </a:rPr>
              <a:t>.</a:t>
            </a:r>
            <a:r>
              <a:rPr lang="tr-TR" dirty="0" err="1" smtClean="0">
                <a:latin typeface="+mn-lt"/>
                <a:hlinkClick r:id="rId6"/>
              </a:rPr>
              <a:t>int</a:t>
            </a:r>
            <a:r>
              <a:rPr lang="tr-TR" dirty="0" smtClean="0">
                <a:latin typeface="+mn-lt"/>
              </a:rPr>
              <a:t> </a:t>
            </a: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2" name="Picture 2" descr="C:\Users\eerbas\Desktop\Uluslararası İlişkiler Ders Notları\Burslar\ECMWF_Master_Logo_RGB_nostrap.png"/>
          <p:cNvPicPr>
            <a:picLocks noChangeAspect="1" noChangeArrowheads="1"/>
          </p:cNvPicPr>
          <p:nvPr/>
        </p:nvPicPr>
        <p:blipFill>
          <a:blip r:embed="rId7" cstate="print"/>
          <a:srcRect/>
          <a:stretch>
            <a:fillRect/>
          </a:stretch>
        </p:blipFill>
        <p:spPr bwMode="auto">
          <a:xfrm>
            <a:off x="0" y="1052736"/>
            <a:ext cx="2627784" cy="451180"/>
          </a:xfrm>
          <a:prstGeom prst="rect">
            <a:avLst/>
          </a:prstGeom>
          <a:noFill/>
        </p:spPr>
      </p:pic>
      <p:pic>
        <p:nvPicPr>
          <p:cNvPr id="2051" name="Picture 3" descr="C:\Users\eerbas\Desktop\Uluslararası İlişkiler Ders Notları\Burslar\corinnecraysupercomputerecmwf.jpg"/>
          <p:cNvPicPr>
            <a:picLocks noChangeAspect="1" noChangeArrowheads="1"/>
          </p:cNvPicPr>
          <p:nvPr/>
        </p:nvPicPr>
        <p:blipFill>
          <a:blip r:embed="rId8" cstate="print"/>
          <a:srcRect/>
          <a:stretch>
            <a:fillRect/>
          </a:stretch>
        </p:blipFill>
        <p:spPr bwMode="auto">
          <a:xfrm>
            <a:off x="539552" y="4581128"/>
            <a:ext cx="3168352" cy="2016224"/>
          </a:xfrm>
          <a:prstGeom prst="rect">
            <a:avLst/>
          </a:prstGeom>
          <a:noFill/>
        </p:spPr>
      </p:pic>
      <p:pic>
        <p:nvPicPr>
          <p:cNvPr id="2052" name="Picture 4" descr="C:\Users\eerbas\Desktop\Uluslararası İlişkiler Ders Notları\Burslar\Flags_ECMWF_0.jpg"/>
          <p:cNvPicPr>
            <a:picLocks noChangeAspect="1" noChangeArrowheads="1"/>
          </p:cNvPicPr>
          <p:nvPr/>
        </p:nvPicPr>
        <p:blipFill>
          <a:blip r:embed="rId9" cstate="print"/>
          <a:srcRect/>
          <a:stretch>
            <a:fillRect/>
          </a:stretch>
        </p:blipFill>
        <p:spPr bwMode="auto">
          <a:xfrm>
            <a:off x="5868144" y="3356992"/>
            <a:ext cx="3124940" cy="3265563"/>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21</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1052736"/>
            <a:ext cx="8460432" cy="4093428"/>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Dünya Bilimler Akademisi (TWAS), </a:t>
            </a:r>
            <a:r>
              <a:rPr lang="tr-TR" sz="2400" b="1" dirty="0" err="1" smtClean="0">
                <a:solidFill>
                  <a:schemeClr val="tx2"/>
                </a:solidFill>
                <a:latin typeface="+mn-lt"/>
              </a:rPr>
              <a:t>Trieste</a:t>
            </a:r>
            <a:r>
              <a:rPr lang="tr-TR" sz="2400" b="1" dirty="0" smtClean="0">
                <a:solidFill>
                  <a:schemeClr val="tx2"/>
                </a:solidFill>
                <a:latin typeface="+mn-lt"/>
              </a:rPr>
              <a:t>, İtalya</a:t>
            </a:r>
          </a:p>
          <a:p>
            <a:pPr algn="ctr"/>
            <a:endParaRPr lang="tr-TR" sz="1600" b="1" dirty="0" smtClean="0">
              <a:solidFill>
                <a:schemeClr val="tx2"/>
              </a:solidFill>
              <a:latin typeface="+mn-lt"/>
            </a:endParaRPr>
          </a:p>
          <a:p>
            <a:pPr lvl="2" fontAlgn="t">
              <a:buFont typeface="Arial" pitchFamily="34" charset="0"/>
              <a:buChar char="•"/>
            </a:pPr>
            <a:r>
              <a:rPr lang="tr-TR" dirty="0" smtClean="0">
                <a:latin typeface="+mn-lt"/>
              </a:rPr>
              <a:t>Doğa Bilimleri üzerine Doktora eğitimi</a:t>
            </a:r>
          </a:p>
          <a:p>
            <a:pPr lvl="2" fontAlgn="t">
              <a:buFont typeface="Arial" pitchFamily="34" charset="0"/>
              <a:buChar char="•"/>
            </a:pPr>
            <a:r>
              <a:rPr lang="tr-TR" dirty="0" smtClean="0">
                <a:latin typeface="+mn-lt"/>
              </a:rPr>
              <a:t>Meteoroloji, Hidroloji ve  Çevre konuları</a:t>
            </a:r>
          </a:p>
          <a:p>
            <a:pPr lvl="2" fontAlgn="t">
              <a:buFont typeface="Arial" pitchFamily="34" charset="0"/>
              <a:buChar char="•"/>
            </a:pPr>
            <a:r>
              <a:rPr lang="tr-TR" dirty="0" smtClean="0">
                <a:latin typeface="+mn-lt"/>
              </a:rPr>
              <a:t>Eğitimler Brezilya, Çin, Hindistan, Kenya, Malezya, Meksika, Pakistan ve Güney Afrika’da</a:t>
            </a:r>
          </a:p>
          <a:p>
            <a:pPr lvl="2" fontAlgn="t">
              <a:buFont typeface="Arial" pitchFamily="34" charset="0"/>
              <a:buChar char="•"/>
            </a:pPr>
            <a:r>
              <a:rPr lang="tr-TR" dirty="0" smtClean="0">
                <a:latin typeface="+mn-lt"/>
              </a:rPr>
              <a:t> 3-5 yıl</a:t>
            </a:r>
          </a:p>
          <a:p>
            <a:pPr lvl="2" fontAlgn="t">
              <a:buFont typeface="Arial" pitchFamily="34" charset="0"/>
              <a:buChar char="•"/>
            </a:pPr>
            <a:r>
              <a:rPr lang="tr-TR" dirty="0" smtClean="0">
                <a:latin typeface="+mn-lt"/>
              </a:rPr>
              <a:t> İngilizce</a:t>
            </a:r>
          </a:p>
          <a:p>
            <a:pPr lvl="2" fontAlgn="t">
              <a:buFont typeface="Arial" pitchFamily="34" charset="0"/>
              <a:buChar char="•"/>
            </a:pPr>
            <a:r>
              <a:rPr lang="tr-TR" dirty="0" smtClean="0">
                <a:latin typeface="+mn-lt"/>
              </a:rPr>
              <a:t> Başvuru şartları eğitim programlarına göre farklılık göstermektedir.</a:t>
            </a:r>
          </a:p>
          <a:p>
            <a:pPr lvl="2" fontAlgn="t">
              <a:buFont typeface="Arial" pitchFamily="34" charset="0"/>
              <a:buChar char="•"/>
            </a:pPr>
            <a:r>
              <a:rPr lang="tr-TR" dirty="0" smtClean="0">
                <a:latin typeface="+mn-lt"/>
              </a:rPr>
              <a:t> Son Başvuru Tarihi:  </a:t>
            </a:r>
            <a:r>
              <a:rPr lang="tr-TR" dirty="0" err="1" smtClean="0">
                <a:latin typeface="+mn-lt"/>
              </a:rPr>
              <a:t>TWAS’a</a:t>
            </a:r>
            <a:r>
              <a:rPr lang="tr-TR" dirty="0" smtClean="0">
                <a:latin typeface="+mn-lt"/>
              </a:rPr>
              <a:t> 31 Ağustos-11 Eylül 2017, WMO’ya 30 Eylül 2017</a:t>
            </a:r>
          </a:p>
          <a:p>
            <a:pPr lvl="2" fontAlgn="t">
              <a:buFont typeface="Arial" pitchFamily="34" charset="0"/>
              <a:buChar char="•"/>
            </a:pPr>
            <a:r>
              <a:rPr lang="tr-TR" dirty="0" smtClean="0">
                <a:latin typeface="+mn-lt"/>
              </a:rPr>
              <a:t>Kurs Ücreti, Sağlık Sigortası, Burs, </a:t>
            </a:r>
          </a:p>
          <a:p>
            <a:pPr lvl="2" fontAlgn="t">
              <a:buFont typeface="Arial" pitchFamily="34" charset="0"/>
              <a:buChar char="•"/>
            </a:pPr>
            <a:r>
              <a:rPr lang="tr-TR" dirty="0" smtClean="0">
                <a:latin typeface="+mn-lt"/>
                <a:hlinkClick r:id="rId6"/>
              </a:rPr>
              <a:t>http://twas.org/opportunities/fellowship/phd</a:t>
            </a:r>
            <a:r>
              <a:rPr lang="tr-TR" dirty="0" smtClean="0">
                <a:latin typeface="+mn-lt"/>
              </a:rPr>
              <a:t>   </a:t>
            </a:r>
            <a:endParaRPr lang="tr-TR" sz="2400" dirty="0" smtClean="0">
              <a:latin typeface="+mn-lt"/>
            </a:endParaRP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pic>
        <p:nvPicPr>
          <p:cNvPr id="11266" name="Picture 2" descr="C:\Users\eerbas\Desktop\Burslar\3_in_1.jpg"/>
          <p:cNvPicPr>
            <a:picLocks noChangeAspect="1" noChangeArrowheads="1"/>
          </p:cNvPicPr>
          <p:nvPr/>
        </p:nvPicPr>
        <p:blipFill>
          <a:blip r:embed="rId7" cstate="print"/>
          <a:srcRect/>
          <a:stretch>
            <a:fillRect/>
          </a:stretch>
        </p:blipFill>
        <p:spPr bwMode="auto">
          <a:xfrm>
            <a:off x="1475656" y="4869160"/>
            <a:ext cx="5472608" cy="1813597"/>
          </a:xfrm>
          <a:prstGeom prst="rect">
            <a:avLst/>
          </a:prstGeom>
          <a:noFill/>
        </p:spPr>
      </p:pic>
      <p:pic>
        <p:nvPicPr>
          <p:cNvPr id="11268" name="Picture 4" descr="C:\Users\eerbas\Desktop\Burslar\twas.png"/>
          <p:cNvPicPr>
            <a:picLocks noChangeAspect="1" noChangeArrowheads="1"/>
          </p:cNvPicPr>
          <p:nvPr/>
        </p:nvPicPr>
        <p:blipFill>
          <a:blip r:embed="rId8" cstate="print"/>
          <a:srcRect/>
          <a:stretch>
            <a:fillRect/>
          </a:stretch>
        </p:blipFill>
        <p:spPr bwMode="auto">
          <a:xfrm>
            <a:off x="0" y="908720"/>
            <a:ext cx="1763688" cy="800147"/>
          </a:xfrm>
          <a:prstGeom prst="rect">
            <a:avLst/>
          </a:prstGeom>
          <a:noFill/>
        </p:spPr>
      </p:pic>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22</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23528" y="1124744"/>
            <a:ext cx="8460432" cy="4308872"/>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   NOAA, Washington DC, ABD</a:t>
            </a:r>
          </a:p>
          <a:p>
            <a:pPr algn="ctr"/>
            <a:endParaRPr lang="tr-TR" sz="2400" b="1" dirty="0" smtClean="0">
              <a:solidFill>
                <a:schemeClr val="tx2"/>
              </a:solidFill>
              <a:latin typeface="+mn-lt"/>
            </a:endParaRPr>
          </a:p>
          <a:p>
            <a:pPr algn="ctr"/>
            <a:endParaRPr lang="tr-TR" sz="2400" b="1" dirty="0" smtClean="0">
              <a:solidFill>
                <a:schemeClr val="tx2"/>
              </a:solidFill>
              <a:latin typeface="+mn-lt"/>
            </a:endParaRPr>
          </a:p>
          <a:p>
            <a:pPr algn="ctr"/>
            <a:endParaRPr lang="tr-TR" sz="2400" b="1" dirty="0" smtClean="0">
              <a:solidFill>
                <a:schemeClr val="tx2"/>
              </a:solidFill>
              <a:latin typeface="+mn-lt"/>
            </a:endParaRPr>
          </a:p>
          <a:p>
            <a:pPr algn="ctr"/>
            <a:endParaRPr lang="tr-TR" sz="2400" b="1" dirty="0" smtClean="0">
              <a:solidFill>
                <a:schemeClr val="tx2"/>
              </a:solidFill>
              <a:latin typeface="+mn-lt"/>
            </a:endParaRPr>
          </a:p>
          <a:p>
            <a:pPr algn="ctr"/>
            <a:r>
              <a:rPr lang="tr-TR" sz="2400" dirty="0" smtClean="0">
                <a:latin typeface="+mn-lt"/>
              </a:rPr>
              <a:t>Dünya </a:t>
            </a:r>
            <a:r>
              <a:rPr lang="tr-TR" sz="2400" dirty="0" err="1" smtClean="0">
                <a:latin typeface="+mn-lt"/>
              </a:rPr>
              <a:t>Meteorloji</a:t>
            </a:r>
            <a:r>
              <a:rPr lang="tr-TR" sz="2400" dirty="0" smtClean="0">
                <a:latin typeface="+mn-lt"/>
              </a:rPr>
              <a:t> Örgütü </a:t>
            </a:r>
          </a:p>
          <a:p>
            <a:pPr algn="ctr"/>
            <a:r>
              <a:rPr lang="tr-TR" sz="2400" dirty="0" smtClean="0">
                <a:latin typeface="+mn-lt"/>
              </a:rPr>
              <a:t>I. Bölge (Afrika)</a:t>
            </a:r>
          </a:p>
          <a:p>
            <a:pPr algn="ctr"/>
            <a:r>
              <a:rPr lang="tr-TR" sz="2400" dirty="0" smtClean="0">
                <a:latin typeface="+mn-lt"/>
              </a:rPr>
              <a:t>III. Bölge (Güney Amerika)</a:t>
            </a:r>
          </a:p>
          <a:p>
            <a:pPr algn="ctr"/>
            <a:r>
              <a:rPr lang="tr-TR" sz="2400" dirty="0" smtClean="0">
                <a:latin typeface="+mn-lt"/>
              </a:rPr>
              <a:t>IV. Bölge (Orta ve Kuzey Amerika)</a:t>
            </a:r>
          </a:p>
          <a:p>
            <a:pPr algn="ctr"/>
            <a:r>
              <a:rPr lang="tr-TR" sz="2400" dirty="0" smtClean="0">
                <a:latin typeface="+mn-lt"/>
              </a:rPr>
              <a:t>Ülkeleri için</a:t>
            </a:r>
          </a:p>
          <a:p>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
        <p:nvSpPr>
          <p:cNvPr id="15" name="14 Sağ Ok"/>
          <p:cNvSpPr/>
          <p:nvPr/>
        </p:nvSpPr>
        <p:spPr>
          <a:xfrm rot="19232995">
            <a:off x="1725762" y="3996923"/>
            <a:ext cx="662473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Sağ Ok"/>
          <p:cNvSpPr/>
          <p:nvPr/>
        </p:nvSpPr>
        <p:spPr>
          <a:xfrm rot="13157442">
            <a:off x="1875391" y="4134006"/>
            <a:ext cx="662473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23</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23528" y="1124744"/>
            <a:ext cx="8460432" cy="3662541"/>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   BAŞVURU ŞEKİLLERİ</a:t>
            </a:r>
          </a:p>
          <a:p>
            <a:pPr algn="ctr"/>
            <a:endParaRPr lang="tr-TR" sz="2400" b="1" dirty="0" smtClean="0">
              <a:solidFill>
                <a:schemeClr val="tx2"/>
              </a:solidFill>
              <a:latin typeface="+mn-lt"/>
            </a:endParaRPr>
          </a:p>
          <a:p>
            <a:r>
              <a:rPr lang="tr-TR" sz="2400" b="1" dirty="0" smtClean="0">
                <a:solidFill>
                  <a:srgbClr val="FF0000"/>
                </a:solidFill>
                <a:latin typeface="+mn-lt"/>
              </a:rPr>
              <a:t>P.R. </a:t>
            </a:r>
            <a:r>
              <a:rPr lang="tr-TR" sz="2400" b="1" dirty="0" smtClean="0">
                <a:solidFill>
                  <a:srgbClr val="FF0000"/>
                </a:solidFill>
                <a:latin typeface="+mn-lt"/>
                <a:sym typeface="Wingdings" pitchFamily="2" charset="2"/>
              </a:rPr>
              <a:t> </a:t>
            </a:r>
            <a:r>
              <a:rPr lang="tr-TR" sz="2400" b="1" dirty="0" smtClean="0">
                <a:solidFill>
                  <a:schemeClr val="tx2"/>
                </a:solidFill>
                <a:latin typeface="+mn-lt"/>
              </a:rPr>
              <a:t>Başvurular, ülkelerin WMO nezdinde daimi temsilcilerin  </a:t>
            </a:r>
          </a:p>
          <a:p>
            <a:r>
              <a:rPr lang="tr-TR" sz="2400" b="1" dirty="0" smtClean="0">
                <a:solidFill>
                  <a:schemeClr val="tx2"/>
                </a:solidFill>
                <a:latin typeface="+mn-lt"/>
              </a:rPr>
              <a:t>            (P.R)burstan yararlanacak kişileri aday göstermeleri ile başlar</a:t>
            </a:r>
          </a:p>
          <a:p>
            <a:endParaRPr lang="tr-TR" sz="2400" b="1" dirty="0" smtClean="0">
              <a:solidFill>
                <a:schemeClr val="tx2"/>
              </a:solidFill>
              <a:latin typeface="+mn-lt"/>
            </a:endParaRPr>
          </a:p>
          <a:p>
            <a:r>
              <a:rPr lang="tr-TR" sz="2400" b="1" dirty="0" smtClean="0">
                <a:solidFill>
                  <a:srgbClr val="FF0000"/>
                </a:solidFill>
                <a:latin typeface="+mn-lt"/>
              </a:rPr>
              <a:t>FNF</a:t>
            </a:r>
            <a:r>
              <a:rPr lang="tr-TR" sz="2400" b="1" dirty="0" smtClean="0">
                <a:solidFill>
                  <a:schemeClr val="tx2"/>
                </a:solidFill>
                <a:latin typeface="+mn-lt"/>
              </a:rPr>
              <a:t> </a:t>
            </a:r>
            <a:r>
              <a:rPr lang="tr-TR" sz="2400" b="1" dirty="0" smtClean="0">
                <a:solidFill>
                  <a:srgbClr val="FF0000"/>
                </a:solidFill>
                <a:latin typeface="+mn-lt"/>
                <a:sym typeface="Wingdings" pitchFamily="2" charset="2"/>
              </a:rPr>
              <a:t></a:t>
            </a:r>
            <a:r>
              <a:rPr lang="tr-TR" sz="2400" b="1" dirty="0" smtClean="0">
                <a:solidFill>
                  <a:schemeClr val="tx2"/>
                </a:solidFill>
                <a:latin typeface="+mn-lt"/>
                <a:sym typeface="Wingdings" pitchFamily="2" charset="2"/>
              </a:rPr>
              <a:t> </a:t>
            </a:r>
            <a:r>
              <a:rPr lang="tr-TR" sz="2400" b="1" dirty="0" smtClean="0">
                <a:solidFill>
                  <a:schemeClr val="tx2"/>
                </a:solidFill>
                <a:latin typeface="+mn-lt"/>
              </a:rPr>
              <a:t>Aday Başvuru Formu</a:t>
            </a:r>
          </a:p>
          <a:p>
            <a:r>
              <a:rPr lang="tr-TR" sz="2400" b="1" dirty="0" smtClean="0">
                <a:solidFill>
                  <a:schemeClr val="tx2"/>
                </a:solidFill>
                <a:latin typeface="+mn-lt"/>
              </a:rPr>
              <a:t>	P.R. ve başvuru sahibinin imzası ile doldurulup </a:t>
            </a:r>
            <a:r>
              <a:rPr lang="tr-TR" sz="2400" b="1" dirty="0" err="1" smtClean="0">
                <a:solidFill>
                  <a:schemeClr val="tx2"/>
                </a:solidFill>
                <a:latin typeface="+mn-lt"/>
              </a:rPr>
              <a:t>WMO’ya</a:t>
            </a:r>
            <a:r>
              <a:rPr lang="tr-TR" sz="2400" b="1" dirty="0" smtClean="0">
                <a:solidFill>
                  <a:schemeClr val="tx2"/>
                </a:solidFill>
                <a:latin typeface="+mn-lt"/>
              </a:rPr>
              <a:t> gönderilecek</a:t>
            </a:r>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24</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23528" y="1124744"/>
            <a:ext cx="8460432" cy="5416868"/>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   ADAYIN DEĞERLENDİRİLME SÜRECİ</a:t>
            </a:r>
          </a:p>
          <a:p>
            <a:endParaRPr lang="tr-TR" sz="2400" b="1" dirty="0" smtClean="0">
              <a:solidFill>
                <a:srgbClr val="FF0000"/>
              </a:solidFill>
              <a:latin typeface="+mn-lt"/>
            </a:endParaRPr>
          </a:p>
          <a:p>
            <a:r>
              <a:rPr lang="tr-TR" b="1" dirty="0" smtClean="0">
                <a:solidFill>
                  <a:srgbClr val="FF0000"/>
                </a:solidFill>
                <a:latin typeface="+mn-lt"/>
              </a:rPr>
              <a:t>Kurum İçi Süreç</a:t>
            </a:r>
          </a:p>
          <a:p>
            <a:r>
              <a:rPr lang="tr-TR" b="1" dirty="0" smtClean="0">
                <a:latin typeface="+mn-lt"/>
              </a:rPr>
              <a:t>Kurum personeli veya Kurum dışından gelen başvurular Makam’a sunulur. Makamın onay verdiği başvurular </a:t>
            </a:r>
            <a:r>
              <a:rPr lang="tr-TR" b="1" dirty="0" err="1" smtClean="0">
                <a:latin typeface="+mn-lt"/>
              </a:rPr>
              <a:t>WMO’ya</a:t>
            </a:r>
            <a:r>
              <a:rPr lang="tr-TR" b="1" dirty="0" smtClean="0">
                <a:latin typeface="+mn-lt"/>
              </a:rPr>
              <a:t> gönderilir</a:t>
            </a:r>
          </a:p>
          <a:p>
            <a:endParaRPr lang="tr-TR" b="1" dirty="0" smtClean="0">
              <a:solidFill>
                <a:srgbClr val="FF0000"/>
              </a:solidFill>
              <a:latin typeface="+mn-lt"/>
            </a:endParaRPr>
          </a:p>
          <a:p>
            <a:r>
              <a:rPr lang="tr-TR" b="1" dirty="0" smtClean="0">
                <a:solidFill>
                  <a:srgbClr val="FF0000"/>
                </a:solidFill>
                <a:latin typeface="+mn-lt"/>
              </a:rPr>
              <a:t>WMO Süreci</a:t>
            </a:r>
          </a:p>
          <a:p>
            <a:r>
              <a:rPr lang="tr-TR" b="1" dirty="0" smtClean="0">
                <a:latin typeface="+mn-lt"/>
              </a:rPr>
              <a:t>Eğitim Departmanı tarafından adayların; katılmak istedikleri program, ülkeleri, cinsiyeti vb gibi etkenler değerlendirilir. Ön koşul olarak Üniversiteden kabul yazısı isteyebilir.</a:t>
            </a:r>
          </a:p>
          <a:p>
            <a:endParaRPr lang="tr-TR" b="1" dirty="0" smtClean="0">
              <a:solidFill>
                <a:srgbClr val="FF0000"/>
              </a:solidFill>
              <a:latin typeface="+mn-lt"/>
            </a:endParaRPr>
          </a:p>
          <a:p>
            <a:r>
              <a:rPr lang="tr-TR" b="1" dirty="0" smtClean="0">
                <a:solidFill>
                  <a:srgbClr val="FF0000"/>
                </a:solidFill>
                <a:latin typeface="+mn-lt"/>
              </a:rPr>
              <a:t>Üniversite Süreci</a:t>
            </a:r>
          </a:p>
          <a:p>
            <a:r>
              <a:rPr lang="tr-TR" b="1" dirty="0" smtClean="0">
                <a:latin typeface="+mn-lt"/>
              </a:rPr>
              <a:t>Üniversitenin belirlediği başvuru tarihlerine göre WMO ile eşzamanlı yapılabilir. WMO bursundan bağımsız olarak da başvuru yapılabilir. Üniversiteden alınacak kabul yazısı WMO Başvuru formuna eklenir. Bazı üniversitelerin WMO ile doğrudan anlaşmaları olduğundan ayrıca üniversiteye başvuru yapmaya gerek yoktur.</a:t>
            </a:r>
          </a:p>
          <a:p>
            <a:endParaRPr lang="tr-TR" sz="2400" b="1" dirty="0" smtClean="0">
              <a:solidFill>
                <a:srgbClr val="FF0000"/>
              </a:solidFill>
              <a:latin typeface="+mn-lt"/>
            </a:endParaRPr>
          </a:p>
          <a:p>
            <a:pPr algn="ctr"/>
            <a:endParaRPr lang="tr-TR" sz="2400" b="1" dirty="0" smtClean="0">
              <a:solidFill>
                <a:schemeClr val="tx2"/>
              </a:solidFill>
              <a:latin typeface="+mn-lt"/>
            </a:endParaRPr>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25</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23528" y="836712"/>
            <a:ext cx="8460432" cy="5909310"/>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   Burs Programının Kabul Edilmesi Durumunda Yapılacaklar</a:t>
            </a:r>
          </a:p>
          <a:p>
            <a:r>
              <a:rPr lang="tr-TR" b="1" dirty="0" err="1" smtClean="0">
                <a:solidFill>
                  <a:srgbClr val="FF0000"/>
                </a:solidFill>
                <a:latin typeface="+mn-lt"/>
              </a:rPr>
              <a:t>Bursiyerin</a:t>
            </a:r>
            <a:r>
              <a:rPr lang="tr-TR" b="1" dirty="0" smtClean="0">
                <a:solidFill>
                  <a:srgbClr val="FF0000"/>
                </a:solidFill>
                <a:latin typeface="+mn-lt"/>
              </a:rPr>
              <a:t> yapacağı işlemler</a:t>
            </a:r>
          </a:p>
          <a:p>
            <a:pPr>
              <a:buFont typeface="Arial" pitchFamily="34" charset="0"/>
              <a:buChar char="•"/>
            </a:pPr>
            <a:r>
              <a:rPr lang="tr-TR" b="1" dirty="0" smtClean="0">
                <a:latin typeface="+mn-lt"/>
              </a:rPr>
              <a:t>Sağlık Raporu, Lisans-Y.Lisans Diploması vs, </a:t>
            </a:r>
            <a:r>
              <a:rPr lang="tr-TR" b="1" dirty="0" err="1" smtClean="0">
                <a:latin typeface="+mn-lt"/>
              </a:rPr>
              <a:t>Apostil</a:t>
            </a:r>
            <a:r>
              <a:rPr lang="tr-TR" b="1" dirty="0" smtClean="0">
                <a:latin typeface="+mn-lt"/>
              </a:rPr>
              <a:t> </a:t>
            </a:r>
          </a:p>
          <a:p>
            <a:pPr>
              <a:buFont typeface="Arial" pitchFamily="34" charset="0"/>
              <a:buChar char="•"/>
            </a:pPr>
            <a:r>
              <a:rPr lang="tr-TR" b="1" dirty="0" err="1" smtClean="0">
                <a:latin typeface="+mn-lt"/>
              </a:rPr>
              <a:t>WMO’dan</a:t>
            </a:r>
            <a:r>
              <a:rPr lang="tr-TR" b="1" dirty="0" smtClean="0">
                <a:latin typeface="+mn-lt"/>
              </a:rPr>
              <a:t> yapılacak yönlendirmeler ile uçak bileti, konaklama yapılacak yer vs </a:t>
            </a:r>
          </a:p>
          <a:p>
            <a:pPr>
              <a:buFont typeface="Arial" pitchFamily="34" charset="0"/>
              <a:buChar char="•"/>
            </a:pPr>
            <a:r>
              <a:rPr lang="tr-TR" b="1" dirty="0" smtClean="0">
                <a:latin typeface="+mn-lt"/>
              </a:rPr>
              <a:t>Hesap açma vs.</a:t>
            </a:r>
          </a:p>
          <a:p>
            <a:pPr>
              <a:buFont typeface="Arial" pitchFamily="34" charset="0"/>
              <a:buChar char="•"/>
            </a:pPr>
            <a:r>
              <a:rPr lang="tr-TR" b="1" dirty="0" smtClean="0">
                <a:latin typeface="+mn-lt"/>
              </a:rPr>
              <a:t>Gidilen Elçiliğe kayıt yaptırma</a:t>
            </a:r>
          </a:p>
          <a:p>
            <a:pPr>
              <a:buFont typeface="Arial" pitchFamily="34" charset="0"/>
              <a:buChar char="•"/>
            </a:pPr>
            <a:r>
              <a:rPr lang="tr-TR" b="1" dirty="0" smtClean="0">
                <a:latin typeface="+mn-lt"/>
              </a:rPr>
              <a:t>WMO yetkilisini haberdar etme</a:t>
            </a:r>
          </a:p>
          <a:p>
            <a:r>
              <a:rPr lang="tr-TR" b="1" dirty="0" smtClean="0">
                <a:solidFill>
                  <a:srgbClr val="FF0000"/>
                </a:solidFill>
                <a:latin typeface="+mn-lt"/>
              </a:rPr>
              <a:t>Kurum İçi Süreç</a:t>
            </a:r>
          </a:p>
          <a:p>
            <a:pPr>
              <a:buFont typeface="Arial" pitchFamily="34" charset="0"/>
              <a:buChar char="•"/>
            </a:pPr>
            <a:r>
              <a:rPr lang="tr-TR" b="1" dirty="0" err="1" smtClean="0">
                <a:latin typeface="+mn-lt"/>
              </a:rPr>
              <a:t>Bursiyerin</a:t>
            </a:r>
            <a:r>
              <a:rPr lang="tr-TR" b="1" dirty="0" smtClean="0">
                <a:latin typeface="+mn-lt"/>
              </a:rPr>
              <a:t> ilgili Mevzuata göre görevlendirilmesinin yapılması </a:t>
            </a:r>
          </a:p>
          <a:p>
            <a:pPr lvl="1">
              <a:buFont typeface="Arial" pitchFamily="34" charset="0"/>
              <a:buChar char="•"/>
            </a:pPr>
            <a:r>
              <a:rPr lang="tr-TR" sz="1600" dirty="0" smtClean="0">
                <a:latin typeface="+mn-lt"/>
              </a:rPr>
              <a:t>Yüksek Lisans için 2+1 , Doktora için 3+1 yıl</a:t>
            </a:r>
          </a:p>
          <a:p>
            <a:pPr>
              <a:buFont typeface="Arial" pitchFamily="34" charset="0"/>
              <a:buChar char="•"/>
            </a:pPr>
            <a:r>
              <a:rPr lang="tr-TR" b="1" dirty="0" smtClean="0">
                <a:latin typeface="+mn-lt"/>
              </a:rPr>
              <a:t>Yurtdışına eğitim amaçlı gönderilecek personel genelgesine göre maaş kesintisi, özlük haklar vs gibi düzenlemelerin yapılması</a:t>
            </a:r>
          </a:p>
          <a:p>
            <a:pPr lvl="1">
              <a:buFont typeface="Arial" pitchFamily="34" charset="0"/>
              <a:buChar char="•"/>
            </a:pPr>
            <a:r>
              <a:rPr lang="tr-TR" sz="1600" dirty="0" smtClean="0">
                <a:latin typeface="+mn-lt"/>
              </a:rPr>
              <a:t>Aylık ve diğer her türlü ödemeleri ile sözleşme ücretlerinin Kanuni kesintilerinden sonra kalan net tutarının % 60' ı Kurumca ödenir</a:t>
            </a:r>
          </a:p>
          <a:p>
            <a:pPr lvl="1">
              <a:buFont typeface="Arial" pitchFamily="34" charset="0"/>
              <a:buChar char="•"/>
            </a:pPr>
            <a:r>
              <a:rPr lang="tr-TR" sz="1600" dirty="0" smtClean="0">
                <a:latin typeface="+mn-lt"/>
              </a:rPr>
              <a:t>Gittikleri ülkelerde sürekli görevle bulunan ve dokuzuncu derecenin birinci kademesinden aylık alan meslek memurlarına ödenmekte olan yurtdışı aylığının 2/3'ü ödenir. </a:t>
            </a:r>
          </a:p>
          <a:p>
            <a:r>
              <a:rPr lang="tr-TR" b="1" dirty="0" smtClean="0">
                <a:solidFill>
                  <a:srgbClr val="FF0000"/>
                </a:solidFill>
                <a:latin typeface="+mn-lt"/>
              </a:rPr>
              <a:t>WMO Süreci</a:t>
            </a:r>
          </a:p>
          <a:p>
            <a:pPr>
              <a:buFont typeface="Arial" pitchFamily="34" charset="0"/>
              <a:buChar char="•"/>
            </a:pPr>
            <a:r>
              <a:rPr lang="tr-TR" b="1" dirty="0" smtClean="0">
                <a:latin typeface="+mn-lt"/>
              </a:rPr>
              <a:t>WMO ve Üniversite arasında gerekli yazışmalar,</a:t>
            </a:r>
          </a:p>
          <a:p>
            <a:pPr>
              <a:buFont typeface="Arial" pitchFamily="34" charset="0"/>
              <a:buChar char="•"/>
            </a:pPr>
            <a:r>
              <a:rPr lang="tr-TR" b="1" dirty="0" smtClean="0">
                <a:latin typeface="+mn-lt"/>
              </a:rPr>
              <a:t>Sağlık Sigortasının yapılması </a:t>
            </a:r>
          </a:p>
          <a:p>
            <a:pPr>
              <a:buFont typeface="Arial" pitchFamily="34" charset="0"/>
              <a:buChar char="•"/>
            </a:pPr>
            <a:r>
              <a:rPr lang="tr-TR" b="1" dirty="0" smtClean="0">
                <a:latin typeface="+mn-lt"/>
              </a:rPr>
              <a:t>Eğitimin başlangıç ve kesin dönüşü için iki uçak bileti alır</a:t>
            </a:r>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26</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23528" y="1124744"/>
            <a:ext cx="8460432" cy="5386090"/>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WMO dışında Burs Veren Üniversite ve Kuruluşlar</a:t>
            </a:r>
          </a:p>
          <a:p>
            <a:endParaRPr lang="tr-TR" sz="1600" b="1" dirty="0" smtClean="0">
              <a:solidFill>
                <a:schemeClr val="tx2"/>
              </a:solidFill>
              <a:latin typeface="+mn-lt"/>
            </a:endParaRPr>
          </a:p>
          <a:p>
            <a:r>
              <a:rPr lang="tr-TR" sz="1600" b="1" dirty="0" smtClean="0">
                <a:solidFill>
                  <a:schemeClr val="tx2"/>
                </a:solidFill>
                <a:latin typeface="+mn-lt"/>
              </a:rPr>
              <a:t>A) </a:t>
            </a:r>
            <a:r>
              <a:rPr lang="tr-TR" sz="1600" b="1" dirty="0" err="1" smtClean="0">
                <a:solidFill>
                  <a:schemeClr val="tx2"/>
                </a:solidFill>
                <a:latin typeface="+mn-lt"/>
              </a:rPr>
              <a:t>Avusturalya</a:t>
            </a:r>
            <a:r>
              <a:rPr lang="tr-TR" sz="1600" b="1" dirty="0" smtClean="0">
                <a:solidFill>
                  <a:schemeClr val="tx2"/>
                </a:solidFill>
                <a:latin typeface="+mn-lt"/>
              </a:rPr>
              <a:t>:</a:t>
            </a:r>
          </a:p>
          <a:p>
            <a:r>
              <a:rPr lang="tr-TR" sz="1600" dirty="0" smtClean="0">
                <a:hlinkClick r:id="rId6"/>
              </a:rPr>
              <a:t>http://www.</a:t>
            </a:r>
            <a:r>
              <a:rPr lang="tr-TR" sz="1600" dirty="0" err="1" smtClean="0">
                <a:hlinkClick r:id="rId6"/>
              </a:rPr>
              <a:t>australianscholarships</a:t>
            </a:r>
            <a:r>
              <a:rPr lang="tr-TR" sz="1600" dirty="0" smtClean="0">
                <a:hlinkClick r:id="rId6"/>
              </a:rPr>
              <a:t>.gov.</a:t>
            </a:r>
            <a:r>
              <a:rPr lang="tr-TR" sz="1600" dirty="0" err="1" smtClean="0">
                <a:hlinkClick r:id="rId6"/>
              </a:rPr>
              <a:t>au</a:t>
            </a:r>
            <a:endParaRPr lang="tr-TR" sz="1600" dirty="0" smtClean="0"/>
          </a:p>
          <a:p>
            <a:endParaRPr lang="tr-TR" sz="1600" b="1" dirty="0" smtClean="0">
              <a:solidFill>
                <a:schemeClr val="tx2"/>
              </a:solidFill>
              <a:latin typeface="+mn-lt"/>
            </a:endParaRPr>
          </a:p>
          <a:p>
            <a:r>
              <a:rPr lang="tr-TR" sz="1600" b="1" dirty="0" smtClean="0">
                <a:solidFill>
                  <a:schemeClr val="tx2"/>
                </a:solidFill>
                <a:latin typeface="+mn-lt"/>
              </a:rPr>
              <a:t>B) Kanada:</a:t>
            </a:r>
          </a:p>
          <a:p>
            <a:r>
              <a:rPr lang="tr-TR" sz="1600" dirty="0" smtClean="0">
                <a:hlinkClick r:id="rId7"/>
              </a:rPr>
              <a:t>www.</a:t>
            </a:r>
            <a:r>
              <a:rPr lang="tr-TR" sz="1600" dirty="0" err="1" smtClean="0">
                <a:hlinkClick r:id="rId7"/>
              </a:rPr>
              <a:t>educationau</a:t>
            </a:r>
            <a:r>
              <a:rPr lang="tr-TR" sz="1600" dirty="0" smtClean="0">
                <a:hlinkClick r:id="rId7"/>
              </a:rPr>
              <a:t>-</a:t>
            </a:r>
            <a:r>
              <a:rPr lang="tr-TR" sz="1600" dirty="0" err="1" smtClean="0">
                <a:hlinkClick r:id="rId7"/>
              </a:rPr>
              <a:t>incanada</a:t>
            </a:r>
            <a:r>
              <a:rPr lang="tr-TR" sz="1600" dirty="0" smtClean="0">
                <a:hlinkClick r:id="rId7"/>
              </a:rPr>
              <a:t>.</a:t>
            </a:r>
            <a:r>
              <a:rPr lang="tr-TR" sz="1600" dirty="0" err="1" smtClean="0">
                <a:hlinkClick r:id="rId7"/>
              </a:rPr>
              <a:t>ca</a:t>
            </a:r>
            <a:r>
              <a:rPr lang="tr-TR" sz="1600" dirty="0" smtClean="0"/>
              <a:t>,  </a:t>
            </a:r>
            <a:r>
              <a:rPr lang="tr-TR" sz="1600" dirty="0" smtClean="0">
                <a:hlinkClick r:id="rId8"/>
              </a:rPr>
              <a:t>www.</a:t>
            </a:r>
            <a:r>
              <a:rPr lang="tr-TR" sz="1600" dirty="0" err="1" smtClean="0">
                <a:hlinkClick r:id="rId8"/>
              </a:rPr>
              <a:t>scholarships</a:t>
            </a:r>
            <a:r>
              <a:rPr lang="tr-TR" sz="1600" dirty="0" smtClean="0">
                <a:hlinkClick r:id="rId8"/>
              </a:rPr>
              <a:t>.</a:t>
            </a:r>
            <a:r>
              <a:rPr lang="tr-TR" sz="1600" dirty="0" err="1" smtClean="0">
                <a:hlinkClick r:id="rId8"/>
              </a:rPr>
              <a:t>gc</a:t>
            </a:r>
            <a:r>
              <a:rPr lang="tr-TR" sz="1600" dirty="0" smtClean="0">
                <a:hlinkClick r:id="rId8"/>
              </a:rPr>
              <a:t>.</a:t>
            </a:r>
            <a:r>
              <a:rPr lang="tr-TR" sz="1600" dirty="0" err="1" smtClean="0">
                <a:hlinkClick r:id="rId8"/>
              </a:rPr>
              <a:t>ca</a:t>
            </a:r>
            <a:r>
              <a:rPr lang="tr-TR" sz="1600" dirty="0" smtClean="0"/>
              <a:t>  </a:t>
            </a:r>
            <a:r>
              <a:rPr lang="tr-TR" sz="1600" b="1" dirty="0" smtClean="0">
                <a:solidFill>
                  <a:schemeClr val="tx2"/>
                </a:solidFill>
                <a:latin typeface="+mn-lt"/>
              </a:rPr>
              <a:t>   </a:t>
            </a:r>
          </a:p>
          <a:p>
            <a:r>
              <a:rPr lang="tr-TR" sz="1600" b="1" dirty="0" smtClean="0">
                <a:solidFill>
                  <a:schemeClr val="tx2"/>
                </a:solidFill>
                <a:latin typeface="+mn-lt"/>
              </a:rPr>
              <a:t>Başvuru online yapılabilir, istenilen belgeler posta ile gönderilebilir.  </a:t>
            </a:r>
          </a:p>
          <a:p>
            <a:endParaRPr lang="tr-TR" sz="1600" b="1" dirty="0" smtClean="0">
              <a:solidFill>
                <a:schemeClr val="tx2"/>
              </a:solidFill>
              <a:latin typeface="+mn-lt"/>
            </a:endParaRPr>
          </a:p>
          <a:p>
            <a:r>
              <a:rPr lang="tr-TR" sz="1600" b="1" dirty="0" smtClean="0">
                <a:solidFill>
                  <a:schemeClr val="tx2"/>
                </a:solidFill>
                <a:latin typeface="+mn-lt"/>
              </a:rPr>
              <a:t>C) </a:t>
            </a:r>
            <a:r>
              <a:rPr lang="tr-TR" sz="1600" b="1" dirty="0" err="1" smtClean="0">
                <a:solidFill>
                  <a:schemeClr val="tx2"/>
                </a:solidFill>
                <a:latin typeface="+mn-lt"/>
              </a:rPr>
              <a:t>Chevening</a:t>
            </a:r>
            <a:r>
              <a:rPr lang="tr-TR" sz="1600" b="1" dirty="0" smtClean="0">
                <a:solidFill>
                  <a:schemeClr val="tx2"/>
                </a:solidFill>
                <a:latin typeface="+mn-lt"/>
              </a:rPr>
              <a:t> Programı:</a:t>
            </a:r>
          </a:p>
          <a:p>
            <a:r>
              <a:rPr lang="tr-TR" sz="1600" dirty="0" smtClean="0">
                <a:hlinkClick r:id="rId9"/>
              </a:rPr>
              <a:t>http://www.</a:t>
            </a:r>
            <a:r>
              <a:rPr lang="tr-TR" sz="1600" dirty="0" err="1" smtClean="0">
                <a:hlinkClick r:id="rId9"/>
              </a:rPr>
              <a:t>fco</a:t>
            </a:r>
            <a:r>
              <a:rPr lang="tr-TR" sz="1600" dirty="0" smtClean="0">
                <a:hlinkClick r:id="rId9"/>
              </a:rPr>
              <a:t>.gov.</a:t>
            </a:r>
            <a:r>
              <a:rPr lang="tr-TR" sz="1600" dirty="0" err="1" smtClean="0">
                <a:hlinkClick r:id="rId9"/>
              </a:rPr>
              <a:t>uk</a:t>
            </a:r>
            <a:r>
              <a:rPr lang="tr-TR" sz="1600" dirty="0" smtClean="0">
                <a:hlinkClick r:id="rId9"/>
              </a:rPr>
              <a:t>/en/</a:t>
            </a:r>
            <a:r>
              <a:rPr lang="tr-TR" sz="1600" dirty="0" err="1" smtClean="0">
                <a:hlinkClick r:id="rId9"/>
              </a:rPr>
              <a:t>about</a:t>
            </a:r>
            <a:r>
              <a:rPr lang="tr-TR" sz="1600" dirty="0" smtClean="0">
                <a:hlinkClick r:id="rId9"/>
              </a:rPr>
              <a:t>-us/</a:t>
            </a:r>
            <a:r>
              <a:rPr lang="tr-TR" sz="1600" dirty="0" err="1" smtClean="0">
                <a:hlinkClick r:id="rId9"/>
              </a:rPr>
              <a:t>what</a:t>
            </a:r>
            <a:r>
              <a:rPr lang="tr-TR" sz="1600" dirty="0" smtClean="0">
                <a:hlinkClick r:id="rId9"/>
              </a:rPr>
              <a:t>-</a:t>
            </a:r>
            <a:r>
              <a:rPr lang="tr-TR" sz="1600" dirty="0" err="1" smtClean="0">
                <a:hlinkClick r:id="rId9"/>
              </a:rPr>
              <a:t>we</a:t>
            </a:r>
            <a:r>
              <a:rPr lang="tr-TR" sz="1600" dirty="0" smtClean="0">
                <a:hlinkClick r:id="rId9"/>
              </a:rPr>
              <a:t>-do/</a:t>
            </a:r>
            <a:r>
              <a:rPr lang="tr-TR" sz="1600" dirty="0" err="1" smtClean="0">
                <a:hlinkClick r:id="rId9"/>
              </a:rPr>
              <a:t>scholarships</a:t>
            </a:r>
            <a:r>
              <a:rPr lang="tr-TR" sz="1600" dirty="0" smtClean="0">
                <a:hlinkClick r:id="rId9"/>
              </a:rPr>
              <a:t>/ </a:t>
            </a:r>
            <a:r>
              <a:rPr lang="tr-TR" sz="1600" dirty="0" smtClean="0"/>
              <a:t> </a:t>
            </a:r>
          </a:p>
          <a:p>
            <a:endParaRPr lang="tr-TR" sz="1600" b="1" dirty="0" smtClean="0">
              <a:solidFill>
                <a:schemeClr val="tx2"/>
              </a:solidFill>
              <a:latin typeface="+mn-lt"/>
            </a:endParaRPr>
          </a:p>
          <a:p>
            <a:r>
              <a:rPr lang="tr-TR" sz="1600" b="1" dirty="0" smtClean="0">
                <a:solidFill>
                  <a:schemeClr val="tx2"/>
                </a:solidFill>
                <a:latin typeface="+mn-lt"/>
              </a:rPr>
              <a:t>D) Çin Hükümeti Bursları:</a:t>
            </a:r>
          </a:p>
          <a:p>
            <a:r>
              <a:rPr lang="tr-TR" sz="1600" dirty="0" smtClean="0">
                <a:hlinkClick r:id="rId10"/>
              </a:rPr>
              <a:t>http://www.</a:t>
            </a:r>
            <a:r>
              <a:rPr lang="tr-TR" sz="1600" dirty="0" err="1" smtClean="0">
                <a:hlinkClick r:id="rId10"/>
              </a:rPr>
              <a:t>moe</a:t>
            </a:r>
            <a:r>
              <a:rPr lang="tr-TR" sz="1600" dirty="0" smtClean="0">
                <a:hlinkClick r:id="rId10"/>
              </a:rPr>
              <a:t>.gov.</a:t>
            </a:r>
            <a:r>
              <a:rPr lang="tr-TR" sz="1600" dirty="0" err="1" smtClean="0">
                <a:hlinkClick r:id="rId10"/>
              </a:rPr>
              <a:t>cn</a:t>
            </a:r>
            <a:r>
              <a:rPr lang="tr-TR" sz="1600" dirty="0" smtClean="0">
                <a:hlinkClick r:id="rId10"/>
              </a:rPr>
              <a:t>/</a:t>
            </a:r>
            <a:r>
              <a:rPr lang="tr-TR" sz="1600" dirty="0" err="1" smtClean="0">
                <a:hlinkClick r:id="rId10"/>
              </a:rPr>
              <a:t>publicfiles</a:t>
            </a:r>
            <a:r>
              <a:rPr lang="tr-TR" sz="1600" dirty="0" smtClean="0">
                <a:hlinkClick r:id="rId10"/>
              </a:rPr>
              <a:t>/</a:t>
            </a:r>
            <a:r>
              <a:rPr lang="tr-TR" sz="1600" dirty="0" err="1" smtClean="0">
                <a:hlinkClick r:id="rId10"/>
              </a:rPr>
              <a:t>business</a:t>
            </a:r>
            <a:r>
              <a:rPr lang="tr-TR" sz="1600" dirty="0" smtClean="0">
                <a:hlinkClick r:id="rId10"/>
              </a:rPr>
              <a:t>/</a:t>
            </a:r>
            <a:r>
              <a:rPr lang="tr-TR" sz="1600" dirty="0" err="1" smtClean="0">
                <a:hlinkClick r:id="rId10"/>
              </a:rPr>
              <a:t>htmlfiles</a:t>
            </a:r>
            <a:r>
              <a:rPr lang="tr-TR" sz="1600" dirty="0" smtClean="0">
                <a:hlinkClick r:id="rId10"/>
              </a:rPr>
              <a:t>/</a:t>
            </a:r>
            <a:r>
              <a:rPr lang="tr-TR" sz="1600" dirty="0" err="1" smtClean="0">
                <a:hlinkClick r:id="rId10"/>
              </a:rPr>
              <a:t>moe</a:t>
            </a:r>
            <a:r>
              <a:rPr lang="tr-TR" sz="1600" dirty="0" smtClean="0">
                <a:hlinkClick r:id="rId10"/>
              </a:rPr>
              <a:t>/s3917/201007/91577.html </a:t>
            </a:r>
            <a:r>
              <a:rPr lang="tr-TR" sz="1600" dirty="0" smtClean="0"/>
              <a:t> </a:t>
            </a:r>
          </a:p>
          <a:p>
            <a:endParaRPr lang="tr-TR" sz="1600" b="1" dirty="0" smtClean="0">
              <a:solidFill>
                <a:schemeClr val="tx2"/>
              </a:solidFill>
              <a:latin typeface="+mn-lt"/>
            </a:endParaRPr>
          </a:p>
          <a:p>
            <a:r>
              <a:rPr lang="tr-TR" sz="1600" b="1" dirty="0" smtClean="0">
                <a:solidFill>
                  <a:schemeClr val="tx2"/>
                </a:solidFill>
                <a:latin typeface="+mn-lt"/>
              </a:rPr>
              <a:t>E) İngiliz Milletler Topluluğu </a:t>
            </a:r>
            <a:r>
              <a:rPr lang="tr-TR" sz="1600" b="1" dirty="0" err="1" smtClean="0">
                <a:solidFill>
                  <a:schemeClr val="tx2"/>
                </a:solidFill>
                <a:latin typeface="+mn-lt"/>
              </a:rPr>
              <a:t>Sekreteryası</a:t>
            </a:r>
            <a:r>
              <a:rPr lang="tr-TR" sz="1600" b="1" dirty="0" smtClean="0">
                <a:solidFill>
                  <a:schemeClr val="tx2"/>
                </a:solidFill>
                <a:latin typeface="+mn-lt"/>
              </a:rPr>
              <a:t>:</a:t>
            </a:r>
          </a:p>
          <a:p>
            <a:r>
              <a:rPr lang="tr-TR" sz="1600" dirty="0" smtClean="0">
                <a:hlinkClick r:id="rId11"/>
              </a:rPr>
              <a:t>http://www.</a:t>
            </a:r>
            <a:r>
              <a:rPr lang="tr-TR" sz="1600" dirty="0" err="1" smtClean="0">
                <a:hlinkClick r:id="rId11"/>
              </a:rPr>
              <a:t>cscuk</a:t>
            </a:r>
            <a:r>
              <a:rPr lang="tr-TR" sz="1600" dirty="0" smtClean="0">
                <a:hlinkClick r:id="rId11"/>
              </a:rPr>
              <a:t>.</a:t>
            </a:r>
            <a:r>
              <a:rPr lang="tr-TR" sz="1600" dirty="0" err="1" smtClean="0">
                <a:hlinkClick r:id="rId11"/>
              </a:rPr>
              <a:t>org.uk</a:t>
            </a:r>
            <a:endParaRPr lang="tr-TR" sz="1600" dirty="0" smtClean="0"/>
          </a:p>
          <a:p>
            <a:endParaRPr lang="tr-TR" sz="1600" b="1" dirty="0" smtClean="0">
              <a:solidFill>
                <a:schemeClr val="tx2"/>
              </a:solidFill>
              <a:latin typeface="+mn-lt"/>
            </a:endParaRPr>
          </a:p>
          <a:p>
            <a:r>
              <a:rPr lang="tr-TR" sz="1600" b="1" dirty="0" smtClean="0">
                <a:solidFill>
                  <a:schemeClr val="tx2"/>
                </a:solidFill>
                <a:latin typeface="+mn-lt"/>
              </a:rPr>
              <a:t>F) ABD</a:t>
            </a:r>
          </a:p>
          <a:p>
            <a:r>
              <a:rPr lang="tr-TR" sz="1600" b="1" dirty="0" smtClean="0">
                <a:solidFill>
                  <a:schemeClr val="tx2"/>
                </a:solidFill>
                <a:latin typeface="+mn-lt"/>
              </a:rPr>
              <a:t>SOARS Staj ve Eğitim Fırsatlar</a:t>
            </a:r>
            <a:endParaRPr lang="tr-TR" sz="1600"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27</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23528" y="1124744"/>
            <a:ext cx="8460432" cy="5016758"/>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400" b="1" dirty="0" smtClean="0">
                <a:solidFill>
                  <a:schemeClr val="tx2"/>
                </a:solidFill>
                <a:latin typeface="+mn-lt"/>
              </a:rPr>
              <a:t>Dış İlişkiler İletişim Bilgileri</a:t>
            </a:r>
          </a:p>
          <a:p>
            <a:pPr algn="ctr"/>
            <a:endParaRPr lang="tr-TR" sz="2400" b="1" dirty="0" smtClean="0">
              <a:solidFill>
                <a:schemeClr val="tx2"/>
              </a:solidFill>
              <a:latin typeface="+mn-lt"/>
            </a:endParaRPr>
          </a:p>
          <a:p>
            <a:r>
              <a:rPr lang="tr-TR" sz="2000" b="1" dirty="0" smtClean="0">
                <a:solidFill>
                  <a:schemeClr val="tx2"/>
                </a:solidFill>
                <a:latin typeface="+mn-lt"/>
              </a:rPr>
              <a:t>Enver Erbaş</a:t>
            </a:r>
          </a:p>
          <a:p>
            <a:r>
              <a:rPr lang="tr-TR" sz="2000" b="1" dirty="0" smtClean="0">
                <a:solidFill>
                  <a:schemeClr val="tx2"/>
                </a:solidFill>
                <a:latin typeface="+mn-lt"/>
              </a:rPr>
              <a:t>E-mail: </a:t>
            </a:r>
            <a:r>
              <a:rPr lang="tr-TR" sz="2000" b="1" dirty="0" err="1" smtClean="0">
                <a:solidFill>
                  <a:schemeClr val="tx2"/>
                </a:solidFill>
                <a:latin typeface="+mn-lt"/>
                <a:hlinkClick r:id="rId6"/>
              </a:rPr>
              <a:t>eerbas</a:t>
            </a:r>
            <a:r>
              <a:rPr lang="tr-TR" sz="2000" b="1" dirty="0" smtClean="0">
                <a:solidFill>
                  <a:schemeClr val="tx2"/>
                </a:solidFill>
                <a:latin typeface="+mn-lt"/>
                <a:hlinkClick r:id="rId6"/>
              </a:rPr>
              <a:t>@</a:t>
            </a:r>
            <a:r>
              <a:rPr lang="tr-TR" sz="2000" b="1" dirty="0" err="1" smtClean="0">
                <a:solidFill>
                  <a:schemeClr val="tx2"/>
                </a:solidFill>
                <a:latin typeface="+mn-lt"/>
                <a:hlinkClick r:id="rId6"/>
              </a:rPr>
              <a:t>mgm</a:t>
            </a:r>
            <a:r>
              <a:rPr lang="tr-TR" sz="2000" b="1" dirty="0" smtClean="0">
                <a:solidFill>
                  <a:schemeClr val="tx2"/>
                </a:solidFill>
                <a:latin typeface="+mn-lt"/>
                <a:hlinkClick r:id="rId6"/>
              </a:rPr>
              <a:t>.gov.tr</a:t>
            </a:r>
            <a:endParaRPr lang="tr-TR" sz="2000" b="1" dirty="0" smtClean="0">
              <a:solidFill>
                <a:schemeClr val="tx2"/>
              </a:solidFill>
              <a:latin typeface="+mn-lt"/>
            </a:endParaRPr>
          </a:p>
          <a:p>
            <a:r>
              <a:rPr lang="tr-TR" sz="2000" b="1" dirty="0" smtClean="0">
                <a:solidFill>
                  <a:schemeClr val="tx2"/>
                </a:solidFill>
                <a:latin typeface="+mn-lt"/>
              </a:rPr>
              <a:t>Tel:  (0) 312 203 29 25</a:t>
            </a:r>
          </a:p>
          <a:p>
            <a:endParaRPr lang="tr-TR" sz="2000" b="1" dirty="0" smtClean="0">
              <a:solidFill>
                <a:schemeClr val="tx2"/>
              </a:solidFill>
              <a:latin typeface="+mn-lt"/>
            </a:endParaRPr>
          </a:p>
          <a:p>
            <a:r>
              <a:rPr lang="tr-TR" sz="2000" b="1" dirty="0" err="1" smtClean="0">
                <a:solidFill>
                  <a:schemeClr val="tx2"/>
                </a:solidFill>
                <a:latin typeface="+mn-lt"/>
              </a:rPr>
              <a:t>Aydin</a:t>
            </a:r>
            <a:r>
              <a:rPr lang="tr-TR" sz="2000" b="1" dirty="0" smtClean="0">
                <a:solidFill>
                  <a:schemeClr val="tx2"/>
                </a:solidFill>
                <a:latin typeface="+mn-lt"/>
              </a:rPr>
              <a:t> Doğan</a:t>
            </a:r>
          </a:p>
          <a:p>
            <a:r>
              <a:rPr lang="tr-TR" sz="2000" b="1" dirty="0" smtClean="0">
                <a:solidFill>
                  <a:schemeClr val="tx2"/>
                </a:solidFill>
                <a:latin typeface="+mn-lt"/>
              </a:rPr>
              <a:t>E-mail: </a:t>
            </a:r>
            <a:r>
              <a:rPr lang="tr-TR" sz="2000" b="1" dirty="0" err="1" smtClean="0">
                <a:solidFill>
                  <a:schemeClr val="tx2"/>
                </a:solidFill>
                <a:latin typeface="+mn-lt"/>
                <a:hlinkClick r:id="rId7"/>
              </a:rPr>
              <a:t>aydindogan</a:t>
            </a:r>
            <a:r>
              <a:rPr lang="tr-TR" sz="2000" b="1" dirty="0" smtClean="0">
                <a:solidFill>
                  <a:schemeClr val="tx2"/>
                </a:solidFill>
                <a:latin typeface="+mn-lt"/>
                <a:hlinkClick r:id="rId7"/>
              </a:rPr>
              <a:t>@</a:t>
            </a:r>
            <a:r>
              <a:rPr lang="tr-TR" sz="2000" b="1" dirty="0" err="1" smtClean="0">
                <a:solidFill>
                  <a:schemeClr val="tx2"/>
                </a:solidFill>
                <a:latin typeface="+mn-lt"/>
                <a:hlinkClick r:id="rId7"/>
              </a:rPr>
              <a:t>mgm</a:t>
            </a:r>
            <a:r>
              <a:rPr lang="tr-TR" sz="2000" b="1" dirty="0" smtClean="0">
                <a:solidFill>
                  <a:schemeClr val="tx2"/>
                </a:solidFill>
                <a:latin typeface="+mn-lt"/>
                <a:hlinkClick r:id="rId7"/>
              </a:rPr>
              <a:t>.gov.tr</a:t>
            </a:r>
            <a:endParaRPr lang="tr-TR" sz="2000" b="1" dirty="0" smtClean="0">
              <a:solidFill>
                <a:schemeClr val="tx2"/>
              </a:solidFill>
              <a:latin typeface="+mn-lt"/>
            </a:endParaRPr>
          </a:p>
          <a:p>
            <a:r>
              <a:rPr lang="tr-TR" sz="2000" b="1" dirty="0" smtClean="0">
                <a:solidFill>
                  <a:schemeClr val="tx2"/>
                </a:solidFill>
                <a:latin typeface="+mn-lt"/>
              </a:rPr>
              <a:t>Tel: (0) 312 203 2923</a:t>
            </a:r>
          </a:p>
          <a:p>
            <a:endParaRPr lang="tr-TR" sz="2000" b="1" dirty="0" smtClean="0">
              <a:solidFill>
                <a:schemeClr val="tx2"/>
              </a:solidFill>
              <a:latin typeface="+mn-lt"/>
            </a:endParaRPr>
          </a:p>
          <a:p>
            <a:r>
              <a:rPr lang="tr-TR" sz="2000" b="1" dirty="0" smtClean="0">
                <a:solidFill>
                  <a:schemeClr val="tx2"/>
                </a:solidFill>
                <a:latin typeface="+mn-lt"/>
              </a:rPr>
              <a:t>A.Hande </a:t>
            </a:r>
            <a:r>
              <a:rPr lang="tr-TR" sz="2000" b="1" dirty="0" err="1" smtClean="0">
                <a:solidFill>
                  <a:schemeClr val="tx2"/>
                </a:solidFill>
                <a:latin typeface="+mn-lt"/>
              </a:rPr>
              <a:t>Türkyılmaz</a:t>
            </a:r>
            <a:endParaRPr lang="tr-TR" sz="2000" b="1" dirty="0" smtClean="0">
              <a:solidFill>
                <a:schemeClr val="tx2"/>
              </a:solidFill>
              <a:latin typeface="+mn-lt"/>
            </a:endParaRPr>
          </a:p>
          <a:p>
            <a:r>
              <a:rPr lang="tr-TR" sz="2000" b="1" dirty="0" smtClean="0">
                <a:solidFill>
                  <a:schemeClr val="tx2"/>
                </a:solidFill>
                <a:latin typeface="+mn-lt"/>
              </a:rPr>
              <a:t>E-mail: </a:t>
            </a:r>
            <a:r>
              <a:rPr lang="tr-TR" sz="2000" b="1" dirty="0" err="1" smtClean="0">
                <a:solidFill>
                  <a:schemeClr val="tx2"/>
                </a:solidFill>
                <a:latin typeface="+mn-lt"/>
                <a:hlinkClick r:id="rId8"/>
              </a:rPr>
              <a:t>ahturkyilmaz</a:t>
            </a:r>
            <a:r>
              <a:rPr lang="tr-TR" sz="2000" b="1" dirty="0" smtClean="0">
                <a:solidFill>
                  <a:schemeClr val="tx2"/>
                </a:solidFill>
                <a:latin typeface="+mn-lt"/>
                <a:hlinkClick r:id="rId8"/>
              </a:rPr>
              <a:t>@</a:t>
            </a:r>
            <a:r>
              <a:rPr lang="tr-TR" sz="2000" b="1" dirty="0" err="1" smtClean="0">
                <a:solidFill>
                  <a:schemeClr val="tx2"/>
                </a:solidFill>
                <a:latin typeface="+mn-lt"/>
                <a:hlinkClick r:id="rId8"/>
              </a:rPr>
              <a:t>mgm</a:t>
            </a:r>
            <a:r>
              <a:rPr lang="tr-TR" sz="2000" b="1" dirty="0" smtClean="0">
                <a:solidFill>
                  <a:schemeClr val="tx2"/>
                </a:solidFill>
                <a:latin typeface="+mn-lt"/>
                <a:hlinkClick r:id="rId8"/>
              </a:rPr>
              <a:t>.gov.tr</a:t>
            </a:r>
            <a:endParaRPr lang="tr-TR" sz="2000" b="1" dirty="0" smtClean="0">
              <a:solidFill>
                <a:schemeClr val="tx2"/>
              </a:solidFill>
              <a:latin typeface="+mn-lt"/>
            </a:endParaRPr>
          </a:p>
          <a:p>
            <a:r>
              <a:rPr lang="tr-TR" sz="2000" b="1" dirty="0" smtClean="0">
                <a:solidFill>
                  <a:schemeClr val="tx2"/>
                </a:solidFill>
                <a:latin typeface="+mn-lt"/>
              </a:rPr>
              <a:t>Tel:  (0) 312 203 29 26</a:t>
            </a:r>
          </a:p>
          <a:p>
            <a:endParaRPr lang="tr-TR" sz="2000" b="1" dirty="0" smtClean="0">
              <a:solidFill>
                <a:schemeClr val="tx2"/>
              </a:solidFill>
              <a:latin typeface="+mn-lt"/>
            </a:endParaRPr>
          </a:p>
          <a:p>
            <a:endParaRPr lang="tr-TR" sz="1600" b="1" dirty="0" smtClean="0">
              <a:solidFill>
                <a:schemeClr val="tx2"/>
              </a:solidFill>
              <a:latin typeface="+mn-lt"/>
            </a:endParaRPr>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28</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95536" y="2276872"/>
            <a:ext cx="8460432" cy="1446550"/>
          </a:xfrm>
          <a:prstGeom prst="rect">
            <a:avLst/>
          </a:prstGeom>
        </p:spPr>
        <p:txBody>
          <a:bodyPr wrap="square">
            <a:spAutoFit/>
          </a:bodyPr>
          <a:lstStyle/>
          <a:p>
            <a:pPr algn="ctr"/>
            <a:endParaRPr lang="tr-TR" sz="1600" b="1" dirty="0" smtClean="0">
              <a:solidFill>
                <a:schemeClr val="tx2"/>
              </a:solidFill>
              <a:latin typeface="+mn-lt"/>
            </a:endParaRPr>
          </a:p>
          <a:p>
            <a:pPr algn="ctr"/>
            <a:r>
              <a:rPr lang="tr-TR" sz="7200" b="1" dirty="0" smtClean="0">
                <a:solidFill>
                  <a:schemeClr val="tx2"/>
                </a:solidFill>
                <a:latin typeface="+mn-lt"/>
              </a:rPr>
              <a:t>TEŞEKKÜRLER</a:t>
            </a:r>
            <a:endParaRPr lang="tr-TR" dirty="0" smtClean="0"/>
          </a:p>
        </p:txBody>
      </p:sp>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
        <p:nvSpPr>
          <p:cNvPr id="10" name="9 Dikdörtgen"/>
          <p:cNvSpPr/>
          <p:nvPr/>
        </p:nvSpPr>
        <p:spPr>
          <a:xfrm>
            <a:off x="323528" y="5229200"/>
            <a:ext cx="8460432" cy="769441"/>
          </a:xfrm>
          <a:prstGeom prst="rect">
            <a:avLst/>
          </a:prstGeom>
        </p:spPr>
        <p:txBody>
          <a:bodyPr wrap="square">
            <a:spAutoFit/>
          </a:bodyPr>
          <a:lstStyle/>
          <a:p>
            <a:pPr algn="ctr"/>
            <a:endParaRPr lang="tr-TR" sz="1600" b="1" dirty="0" smtClean="0">
              <a:solidFill>
                <a:schemeClr val="tx2"/>
              </a:solidFill>
              <a:latin typeface="+mn-lt"/>
            </a:endParaRPr>
          </a:p>
          <a:p>
            <a:pPr algn="ctr"/>
            <a:r>
              <a:rPr lang="tr-TR" sz="2000" b="1" dirty="0" smtClean="0">
                <a:solidFill>
                  <a:schemeClr val="tx2"/>
                </a:solidFill>
                <a:latin typeface="+mn-lt"/>
              </a:rPr>
              <a:t>   </a:t>
            </a:r>
            <a:r>
              <a:rPr lang="tr-TR" sz="2800" b="1" dirty="0" smtClean="0">
                <a:solidFill>
                  <a:schemeClr val="tx2"/>
                </a:solidFill>
                <a:latin typeface="+mn-lt"/>
              </a:rPr>
              <a:t>Dış İlişkiler Şube Müdürlüğü</a:t>
            </a:r>
            <a:endParaRPr lang="tr-TR" sz="700" dirty="0" smtClean="0"/>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erbas\Desktop\WMO_logo.png"/>
          <p:cNvPicPr>
            <a:picLocks noChangeAspect="1" noChangeArrowheads="1"/>
          </p:cNvPicPr>
          <p:nvPr/>
        </p:nvPicPr>
        <p:blipFill>
          <a:blip r:embed="rId3" cstate="print"/>
          <a:srcRect/>
          <a:stretch>
            <a:fillRect/>
          </a:stretch>
        </p:blipFill>
        <p:spPr bwMode="auto">
          <a:xfrm>
            <a:off x="7668344" y="836712"/>
            <a:ext cx="1475656" cy="1711024"/>
          </a:xfrm>
          <a:prstGeom prst="rect">
            <a:avLst/>
          </a:prstGeom>
          <a:noFill/>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sp>
        <p:nvSpPr>
          <p:cNvPr id="7" name="4 Dikdörtgen"/>
          <p:cNvSpPr/>
          <p:nvPr/>
        </p:nvSpPr>
        <p:spPr>
          <a:xfrm>
            <a:off x="0" y="0"/>
            <a:ext cx="9143999" cy="523220"/>
          </a:xfrm>
          <a:prstGeom prst="rect">
            <a:avLst/>
          </a:prstGeom>
          <a:noFill/>
        </p:spPr>
        <p:txBody>
          <a:bodyPr wrap="square">
            <a:spAutoFit/>
            <a:scene3d>
              <a:camera prst="orthographicFront">
                <a:rot lat="19800000" lon="0" rev="0"/>
              </a:camera>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tr-TR" sz="2800" b="1" kern="0" dirty="0" smtClean="0">
                <a:ln w="11430"/>
                <a:solidFill>
                  <a:srgbClr val="0000FF"/>
                </a:solidFill>
                <a:effectLst>
                  <a:outerShdw blurRad="50800" dist="39000" dir="5460000" algn="tl">
                    <a:srgbClr val="000000">
                      <a:alpha val="38000"/>
                    </a:srgbClr>
                  </a:outerShdw>
                </a:effectLst>
                <a:latin typeface="+mn-lt"/>
                <a:cs typeface="+mn-cs"/>
              </a:rPr>
              <a:t>Meteoroloji Genel Müdürlüğü</a:t>
            </a:r>
            <a:endParaRPr lang="tr-TR" sz="2800" b="1" kern="0" dirty="0">
              <a:ln w="11430"/>
              <a:solidFill>
                <a:srgbClr val="0000FF"/>
              </a:solidFill>
              <a:effectLst>
                <a:outerShdw blurRad="50800" dist="39000" dir="5460000" algn="tl">
                  <a:srgbClr val="000000">
                    <a:alpha val="38000"/>
                  </a:srgbClr>
                </a:outerShdw>
              </a:effectLst>
              <a:latin typeface="+mn-lt"/>
              <a:cs typeface="+mn-cs"/>
            </a:endParaRPr>
          </a:p>
        </p:txBody>
      </p:sp>
      <p:pic>
        <p:nvPicPr>
          <p:cNvPr id="16385" name="Picture 1"/>
          <p:cNvPicPr>
            <a:picLocks noChangeAspect="1" noChangeArrowheads="1"/>
          </p:cNvPicPr>
          <p:nvPr/>
        </p:nvPicPr>
        <p:blipFill>
          <a:blip r:embed="rId6"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3</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395536" y="1340768"/>
            <a:ext cx="8136904" cy="4339650"/>
          </a:xfrm>
          <a:prstGeom prst="rect">
            <a:avLst/>
          </a:prstGeom>
        </p:spPr>
        <p:txBody>
          <a:bodyPr wrap="square">
            <a:spAutoFit/>
          </a:bodyPr>
          <a:lstStyle/>
          <a:p>
            <a:pPr algn="ctr"/>
            <a:r>
              <a:rPr lang="tr-TR" sz="2400" b="1" dirty="0" smtClean="0">
                <a:solidFill>
                  <a:srgbClr val="FF0000"/>
                </a:solidFill>
                <a:latin typeface="+mn-lt"/>
              </a:rPr>
              <a:t>ÖNCELİK VERİLECEK ADAYLAR</a:t>
            </a:r>
          </a:p>
          <a:p>
            <a:endParaRPr lang="tr-TR" dirty="0" smtClean="0"/>
          </a:p>
          <a:p>
            <a:endParaRPr lang="tr-TR" dirty="0" smtClean="0"/>
          </a:p>
          <a:p>
            <a:pPr>
              <a:buFont typeface="Arial" pitchFamily="34" charset="0"/>
              <a:buChar char="•"/>
            </a:pPr>
            <a:r>
              <a:rPr lang="tr-TR" dirty="0" smtClean="0"/>
              <a:t>Az gelişmiş ve gelişmekte olan ülkelerden adaylar</a:t>
            </a:r>
          </a:p>
          <a:p>
            <a:endParaRPr lang="tr-TR" dirty="0" smtClean="0"/>
          </a:p>
          <a:p>
            <a:pPr>
              <a:buFont typeface="Arial" pitchFamily="34" charset="0"/>
              <a:buChar char="•"/>
            </a:pPr>
            <a:r>
              <a:rPr lang="tr-TR" dirty="0" smtClean="0"/>
              <a:t>Kadın Adaylar</a:t>
            </a:r>
          </a:p>
          <a:p>
            <a:endParaRPr lang="tr-TR" dirty="0" smtClean="0"/>
          </a:p>
          <a:p>
            <a:pPr>
              <a:buFont typeface="Arial" pitchFamily="34" charset="0"/>
              <a:buChar char="•"/>
            </a:pPr>
            <a:r>
              <a:rPr lang="tr-TR" dirty="0" smtClean="0"/>
              <a:t>Kendi Kuruluşlarının, eğitim masraflarının bir kısmını karşıladığı adaylar</a:t>
            </a:r>
          </a:p>
          <a:p>
            <a:endParaRPr lang="tr-TR" dirty="0" smtClean="0"/>
          </a:p>
          <a:p>
            <a:pPr>
              <a:buFont typeface="Arial" pitchFamily="34" charset="0"/>
              <a:buChar char="•"/>
            </a:pPr>
            <a:r>
              <a:rPr lang="tr-TR" dirty="0" smtClean="0"/>
              <a:t>Döndüklerinde meteoroloji servislerinde uzun süreli çalışacak olan adaylar</a:t>
            </a:r>
          </a:p>
          <a:p>
            <a:endParaRPr lang="tr-TR" dirty="0" smtClean="0"/>
          </a:p>
          <a:p>
            <a:pPr>
              <a:buFont typeface="Arial" pitchFamily="34" charset="0"/>
              <a:buChar char="•"/>
            </a:pPr>
            <a:r>
              <a:rPr lang="tr-TR" dirty="0" smtClean="0"/>
              <a:t>Son 4 yıl içinde </a:t>
            </a:r>
            <a:r>
              <a:rPr lang="tr-TR" dirty="0" err="1" smtClean="0"/>
              <a:t>WMO’dan</a:t>
            </a:r>
            <a:r>
              <a:rPr lang="tr-TR" dirty="0" smtClean="0"/>
              <a:t> uzun süreli eğitim için burs almamış olanlar</a:t>
            </a:r>
          </a:p>
          <a:p>
            <a:endParaRPr lang="tr-TR" dirty="0" smtClean="0"/>
          </a:p>
          <a:p>
            <a:pPr>
              <a:buFont typeface="Arial" pitchFamily="34" charset="0"/>
              <a:buChar char="•"/>
            </a:pPr>
            <a:r>
              <a:rPr lang="tr-TR" dirty="0" smtClean="0"/>
              <a:t>Son yıllarda </a:t>
            </a:r>
            <a:r>
              <a:rPr lang="tr-TR" dirty="0" err="1" smtClean="0"/>
              <a:t>WMO’dan</a:t>
            </a:r>
            <a:r>
              <a:rPr lang="tr-TR" dirty="0" smtClean="0"/>
              <a:t> burs almamış ülkelerden başvuranlar</a:t>
            </a:r>
          </a:p>
          <a:p>
            <a:pPr>
              <a:buFont typeface="Arial" pitchFamily="34" charset="0"/>
              <a:buChar char="•"/>
            </a:pPr>
            <a:endParaRPr lang="tr-TR" dirty="0"/>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erbas\Desktop\WMO_logo.png"/>
          <p:cNvPicPr>
            <a:picLocks noChangeAspect="1" noChangeArrowheads="1"/>
          </p:cNvPicPr>
          <p:nvPr/>
        </p:nvPicPr>
        <p:blipFill>
          <a:blip r:embed="rId3" cstate="print"/>
          <a:srcRect/>
          <a:stretch>
            <a:fillRect/>
          </a:stretch>
        </p:blipFill>
        <p:spPr bwMode="auto">
          <a:xfrm>
            <a:off x="7668344" y="836712"/>
            <a:ext cx="1475656" cy="1711024"/>
          </a:xfrm>
          <a:prstGeom prst="rect">
            <a:avLst/>
          </a:prstGeom>
          <a:noFill/>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sp>
        <p:nvSpPr>
          <p:cNvPr id="7" name="4 Dikdörtgen"/>
          <p:cNvSpPr/>
          <p:nvPr/>
        </p:nvSpPr>
        <p:spPr>
          <a:xfrm>
            <a:off x="0" y="0"/>
            <a:ext cx="9143999" cy="523220"/>
          </a:xfrm>
          <a:prstGeom prst="rect">
            <a:avLst/>
          </a:prstGeom>
          <a:noFill/>
        </p:spPr>
        <p:txBody>
          <a:bodyPr wrap="square">
            <a:spAutoFit/>
            <a:scene3d>
              <a:camera prst="orthographicFront">
                <a:rot lat="19800000" lon="0" rev="0"/>
              </a:camera>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tr-TR" sz="2800" b="1" kern="0" dirty="0" smtClean="0">
                <a:ln w="11430"/>
                <a:solidFill>
                  <a:srgbClr val="0000FF"/>
                </a:solidFill>
                <a:effectLst>
                  <a:outerShdw blurRad="50800" dist="39000" dir="5460000" algn="tl">
                    <a:srgbClr val="000000">
                      <a:alpha val="38000"/>
                    </a:srgbClr>
                  </a:outerShdw>
                </a:effectLst>
                <a:latin typeface="+mn-lt"/>
                <a:cs typeface="+mn-cs"/>
              </a:rPr>
              <a:t>Meteoroloji Genel Müdürlüğü</a:t>
            </a:r>
            <a:endParaRPr lang="tr-TR" sz="2800" b="1" kern="0" dirty="0">
              <a:ln w="11430"/>
              <a:solidFill>
                <a:srgbClr val="0000FF"/>
              </a:solidFill>
              <a:effectLst>
                <a:outerShdw blurRad="50800" dist="39000" dir="5460000" algn="tl">
                  <a:srgbClr val="000000">
                    <a:alpha val="38000"/>
                  </a:srgbClr>
                </a:outerShdw>
              </a:effectLst>
              <a:latin typeface="+mn-lt"/>
              <a:cs typeface="+mn-cs"/>
            </a:endParaRPr>
          </a:p>
        </p:txBody>
      </p:sp>
      <p:pic>
        <p:nvPicPr>
          <p:cNvPr id="16385" name="Picture 1"/>
          <p:cNvPicPr>
            <a:picLocks noChangeAspect="1" noChangeArrowheads="1"/>
          </p:cNvPicPr>
          <p:nvPr/>
        </p:nvPicPr>
        <p:blipFill>
          <a:blip r:embed="rId6"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4</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467544" y="1772816"/>
            <a:ext cx="7488832" cy="2677656"/>
          </a:xfrm>
          <a:prstGeom prst="rect">
            <a:avLst/>
          </a:prstGeom>
        </p:spPr>
        <p:txBody>
          <a:bodyPr wrap="square">
            <a:spAutoFit/>
          </a:bodyPr>
          <a:lstStyle/>
          <a:p>
            <a:pPr algn="ctr"/>
            <a:r>
              <a:rPr lang="tr-TR" sz="2400" b="1" dirty="0" smtClean="0">
                <a:solidFill>
                  <a:srgbClr val="FF0000"/>
                </a:solidFill>
                <a:latin typeface="+mn-lt"/>
              </a:rPr>
              <a:t>BAŞVURULARIN DEĞERLENDİRİLMESİ </a:t>
            </a:r>
            <a:endParaRPr lang="tr-TR" sz="2400" dirty="0" smtClean="0">
              <a:latin typeface="+mn-lt"/>
            </a:endParaRPr>
          </a:p>
          <a:p>
            <a:endParaRPr lang="tr-TR" dirty="0" smtClean="0"/>
          </a:p>
          <a:p>
            <a:endParaRPr lang="tr-TR" dirty="0" smtClean="0"/>
          </a:p>
          <a:p>
            <a:pPr>
              <a:buFont typeface="Arial" pitchFamily="34" charset="0"/>
              <a:buChar char="•"/>
            </a:pPr>
            <a:r>
              <a:rPr lang="tr-TR" dirty="0" smtClean="0"/>
              <a:t>Başvurulan eğitim programının/üniversitenin önkoşullarını sağlamak</a:t>
            </a:r>
          </a:p>
          <a:p>
            <a:endParaRPr lang="tr-TR" dirty="0" smtClean="0"/>
          </a:p>
          <a:p>
            <a:pPr>
              <a:buFont typeface="Arial" pitchFamily="34" charset="0"/>
              <a:buChar char="•"/>
            </a:pPr>
            <a:r>
              <a:rPr lang="tr-TR" dirty="0" smtClean="0"/>
              <a:t>İstenilen yeterli düzeyde yabancı dil bilgisine sahip olmak</a:t>
            </a:r>
          </a:p>
          <a:p>
            <a:endParaRPr lang="tr-TR" dirty="0" smtClean="0"/>
          </a:p>
          <a:p>
            <a:pPr>
              <a:buFont typeface="Arial" pitchFamily="34" charset="0"/>
              <a:buChar char="•"/>
            </a:pPr>
            <a:r>
              <a:rPr lang="tr-TR" dirty="0" smtClean="0"/>
              <a:t>Sağlık durumunda bir engel bulunmaması</a:t>
            </a:r>
          </a:p>
          <a:p>
            <a:pPr>
              <a:buFont typeface="Arial" pitchFamily="34" charset="0"/>
              <a:buChar char="•"/>
            </a:pPr>
            <a:endParaRPr lang="tr-TR" dirty="0"/>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erbas\Desktop\WMO_logo.png"/>
          <p:cNvPicPr>
            <a:picLocks noChangeAspect="1" noChangeArrowheads="1"/>
          </p:cNvPicPr>
          <p:nvPr/>
        </p:nvPicPr>
        <p:blipFill>
          <a:blip r:embed="rId3" cstate="print"/>
          <a:srcRect/>
          <a:stretch>
            <a:fillRect/>
          </a:stretch>
        </p:blipFill>
        <p:spPr bwMode="auto">
          <a:xfrm>
            <a:off x="7668344" y="836712"/>
            <a:ext cx="1475656" cy="1711024"/>
          </a:xfrm>
          <a:prstGeom prst="rect">
            <a:avLst/>
          </a:prstGeom>
          <a:noFill/>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sp>
        <p:nvSpPr>
          <p:cNvPr id="7" name="4 Dikdörtgen"/>
          <p:cNvSpPr/>
          <p:nvPr/>
        </p:nvSpPr>
        <p:spPr>
          <a:xfrm>
            <a:off x="0" y="0"/>
            <a:ext cx="9143999" cy="523220"/>
          </a:xfrm>
          <a:prstGeom prst="rect">
            <a:avLst/>
          </a:prstGeom>
          <a:noFill/>
        </p:spPr>
        <p:txBody>
          <a:bodyPr wrap="square">
            <a:spAutoFit/>
            <a:scene3d>
              <a:camera prst="orthographicFront">
                <a:rot lat="19800000" lon="0" rev="0"/>
              </a:camera>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tr-TR" sz="2800" b="1" kern="0" dirty="0" smtClean="0">
                <a:ln w="11430"/>
                <a:solidFill>
                  <a:srgbClr val="0000FF"/>
                </a:solidFill>
                <a:effectLst>
                  <a:outerShdw blurRad="50800" dist="39000" dir="5460000" algn="tl">
                    <a:srgbClr val="000000">
                      <a:alpha val="38000"/>
                    </a:srgbClr>
                  </a:outerShdw>
                </a:effectLst>
                <a:latin typeface="+mn-lt"/>
                <a:cs typeface="+mn-cs"/>
              </a:rPr>
              <a:t>Meteoroloji Genel Müdürlüğü</a:t>
            </a:r>
            <a:endParaRPr lang="tr-TR" sz="2800" b="1" kern="0" dirty="0">
              <a:ln w="11430"/>
              <a:solidFill>
                <a:srgbClr val="0000FF"/>
              </a:solidFill>
              <a:effectLst>
                <a:outerShdw blurRad="50800" dist="39000" dir="5460000" algn="tl">
                  <a:srgbClr val="000000">
                    <a:alpha val="38000"/>
                  </a:srgbClr>
                </a:outerShdw>
              </a:effectLst>
              <a:latin typeface="+mn-lt"/>
              <a:cs typeface="+mn-cs"/>
            </a:endParaRPr>
          </a:p>
        </p:txBody>
      </p:sp>
      <p:pic>
        <p:nvPicPr>
          <p:cNvPr id="16385" name="Picture 1"/>
          <p:cNvPicPr>
            <a:picLocks noChangeAspect="1" noChangeArrowheads="1"/>
          </p:cNvPicPr>
          <p:nvPr/>
        </p:nvPicPr>
        <p:blipFill>
          <a:blip r:embed="rId6"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5</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467544" y="1484784"/>
            <a:ext cx="7920880" cy="4339650"/>
          </a:xfrm>
          <a:prstGeom prst="rect">
            <a:avLst/>
          </a:prstGeom>
        </p:spPr>
        <p:txBody>
          <a:bodyPr wrap="square">
            <a:spAutoFit/>
          </a:bodyPr>
          <a:lstStyle/>
          <a:p>
            <a:pPr algn="ctr"/>
            <a:r>
              <a:rPr lang="tr-TR" sz="2400" b="1" dirty="0" smtClean="0">
                <a:solidFill>
                  <a:srgbClr val="FF0000"/>
                </a:solidFill>
                <a:latin typeface="+mn-lt"/>
              </a:rPr>
              <a:t>BAŞVURU ŞEKLİ</a:t>
            </a:r>
          </a:p>
          <a:p>
            <a:endParaRPr lang="tr-TR" dirty="0" smtClean="0"/>
          </a:p>
          <a:p>
            <a:pPr>
              <a:buFont typeface="Arial" pitchFamily="34" charset="0"/>
              <a:buChar char="•"/>
            </a:pPr>
            <a:r>
              <a:rPr lang="tr-TR" dirty="0" smtClean="0"/>
              <a:t>P.R. imzalı FNF Fellowship Nomination Formu </a:t>
            </a:r>
          </a:p>
          <a:p>
            <a:pPr>
              <a:buFont typeface="Arial" pitchFamily="34" charset="0"/>
              <a:buChar char="•"/>
            </a:pPr>
            <a:endParaRPr lang="tr-TR" dirty="0" smtClean="0"/>
          </a:p>
          <a:p>
            <a:pPr>
              <a:buFont typeface="Arial" pitchFamily="34" charset="0"/>
              <a:buChar char="•"/>
            </a:pPr>
            <a:r>
              <a:rPr lang="tr-TR" dirty="0" smtClean="0"/>
              <a:t>WMO’ya yapılacak Başvurularda P.R. in onayı gerekir. P.R. yazacağı raporda eğitim adaya sağlayacağı faydanın yanı sıra kurumu getireceği faydaları da belirtmelidir.</a:t>
            </a:r>
          </a:p>
          <a:p>
            <a:pPr>
              <a:buFont typeface="Arial" pitchFamily="34" charset="0"/>
              <a:buChar char="•"/>
            </a:pPr>
            <a:endParaRPr lang="tr-TR" dirty="0" smtClean="0"/>
          </a:p>
          <a:p>
            <a:pPr>
              <a:buFont typeface="Arial" pitchFamily="34" charset="0"/>
              <a:buChar char="•"/>
            </a:pPr>
            <a:r>
              <a:rPr lang="tr-TR" dirty="0" smtClean="0"/>
              <a:t>İngilizce yeterlilik belgesi</a:t>
            </a:r>
          </a:p>
          <a:p>
            <a:pPr>
              <a:buFont typeface="Arial" pitchFamily="34" charset="0"/>
              <a:buChar char="•"/>
            </a:pPr>
            <a:endParaRPr lang="tr-TR" dirty="0" smtClean="0"/>
          </a:p>
          <a:p>
            <a:pPr>
              <a:buFont typeface="Arial" pitchFamily="34" charset="0"/>
              <a:buChar char="•"/>
            </a:pPr>
            <a:r>
              <a:rPr lang="tr-TR" dirty="0" smtClean="0"/>
              <a:t>Başvurulan üniversiteden kabul yazısı</a:t>
            </a:r>
          </a:p>
          <a:p>
            <a:pPr>
              <a:buFont typeface="Arial" pitchFamily="34" charset="0"/>
              <a:buChar char="•"/>
            </a:pPr>
            <a:endParaRPr lang="tr-TR" dirty="0" smtClean="0"/>
          </a:p>
          <a:p>
            <a:pPr>
              <a:buFont typeface="Arial" pitchFamily="34" charset="0"/>
              <a:buChar char="•"/>
            </a:pPr>
            <a:r>
              <a:rPr lang="tr-TR" dirty="0" smtClean="0"/>
              <a:t>Çoklu başvuru varsa P.R.öncelik belirtiyor.</a:t>
            </a:r>
          </a:p>
          <a:p>
            <a:pPr>
              <a:buFont typeface="Arial" pitchFamily="34" charset="0"/>
              <a:buChar char="•"/>
            </a:pPr>
            <a:endParaRPr lang="tr-TR" dirty="0" smtClean="0"/>
          </a:p>
          <a:p>
            <a:pPr>
              <a:buFont typeface="Arial" pitchFamily="34" charset="0"/>
              <a:buChar char="•"/>
            </a:pPr>
            <a:endParaRPr lang="tr-TR" dirty="0"/>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print"/>
          <a:srcRect/>
          <a:stretch>
            <a:fillRect/>
          </a:stretch>
        </p:blipFill>
        <p:spPr bwMode="auto">
          <a:xfrm>
            <a:off x="8388424" y="6381328"/>
            <a:ext cx="733425" cy="4381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931422" y="97770"/>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8244408" y="1"/>
            <a:ext cx="827584" cy="916536"/>
          </a:xfrm>
          <a:prstGeom prst="rect">
            <a:avLst/>
          </a:prstGeom>
          <a:noFill/>
          <a:ln w="9525">
            <a:noFill/>
            <a:miter lim="800000"/>
            <a:headEnd/>
            <a:tailEnd/>
          </a:ln>
        </p:spPr>
      </p:pic>
      <p:sp>
        <p:nvSpPr>
          <p:cNvPr id="14" name="13 Dikdörtgen"/>
          <p:cNvSpPr/>
          <p:nvPr/>
        </p:nvSpPr>
        <p:spPr>
          <a:xfrm>
            <a:off x="0" y="188640"/>
            <a:ext cx="9144000" cy="584775"/>
          </a:xfrm>
          <a:prstGeom prst="rect">
            <a:avLst/>
          </a:prstGeom>
        </p:spPr>
        <p:txBody>
          <a:bodyPr wrap="squar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graphicFrame>
        <p:nvGraphicFramePr>
          <p:cNvPr id="10" name="9 Tablo"/>
          <p:cNvGraphicFramePr>
            <a:graphicFrameLocks noGrp="1"/>
          </p:cNvGraphicFramePr>
          <p:nvPr/>
        </p:nvGraphicFramePr>
        <p:xfrm>
          <a:off x="683567" y="1340766"/>
          <a:ext cx="8136904" cy="5153723"/>
        </p:xfrm>
        <a:graphic>
          <a:graphicData uri="http://schemas.openxmlformats.org/drawingml/2006/table">
            <a:tbl>
              <a:tblPr/>
              <a:tblGrid>
                <a:gridCol w="376348"/>
                <a:gridCol w="1774971"/>
                <a:gridCol w="1753145"/>
                <a:gridCol w="1668791"/>
                <a:gridCol w="2563649"/>
              </a:tblGrid>
              <a:tr h="321809">
                <a:tc>
                  <a:txBody>
                    <a:bodyPr/>
                    <a:lstStyle/>
                    <a:p>
                      <a:pPr algn="ctr">
                        <a:lnSpc>
                          <a:spcPct val="115000"/>
                        </a:lnSpc>
                        <a:spcAft>
                          <a:spcPts val="0"/>
                        </a:spcAft>
                      </a:pPr>
                      <a:r>
                        <a:rPr lang="tr-TR" sz="1200" b="1" dirty="0">
                          <a:solidFill>
                            <a:srgbClr val="943634"/>
                          </a:solidFill>
                          <a:latin typeface="Calibri"/>
                          <a:ea typeface="Calibri"/>
                          <a:cs typeface="Times New Roman"/>
                        </a:rPr>
                        <a:t>No</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200" b="1" dirty="0">
                          <a:solidFill>
                            <a:srgbClr val="943634"/>
                          </a:solidFill>
                          <a:latin typeface="Calibri"/>
                          <a:ea typeface="Calibri"/>
                          <a:cs typeface="Times New Roman"/>
                        </a:rPr>
                        <a:t>Eğitim Konusu</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200" b="1" dirty="0">
                          <a:solidFill>
                            <a:srgbClr val="943634"/>
                          </a:solidFill>
                          <a:latin typeface="Calibri"/>
                          <a:ea typeface="Calibri"/>
                          <a:cs typeface="Times New Roman"/>
                        </a:rPr>
                        <a:t>Ülke ve Üniversite</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200" b="1" dirty="0">
                          <a:solidFill>
                            <a:srgbClr val="943634"/>
                          </a:solidFill>
                          <a:latin typeface="Calibri"/>
                          <a:ea typeface="Calibri"/>
                          <a:cs typeface="Times New Roman"/>
                        </a:rPr>
                        <a:t>Süre ve Dönem</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200" b="1" dirty="0">
                          <a:solidFill>
                            <a:srgbClr val="943634"/>
                          </a:solidFill>
                          <a:latin typeface="Calibri"/>
                          <a:ea typeface="Calibri"/>
                          <a:cs typeface="Times New Roman"/>
                        </a:rPr>
                        <a:t>Özel Şartlar</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38398">
                <a:tc>
                  <a:txBody>
                    <a:bodyPr/>
                    <a:lstStyle/>
                    <a:p>
                      <a:pPr>
                        <a:lnSpc>
                          <a:spcPct val="115000"/>
                        </a:lnSpc>
                        <a:spcAft>
                          <a:spcPts val="0"/>
                        </a:spcAft>
                      </a:pPr>
                      <a:r>
                        <a:rPr lang="tr-TR" sz="700" b="1">
                          <a:solidFill>
                            <a:srgbClr val="17365D"/>
                          </a:solidFill>
                          <a:latin typeface="Calibri"/>
                          <a:ea typeface="Calibri"/>
                          <a:cs typeface="Times New Roman"/>
                        </a:rPr>
                        <a:t>1</a:t>
                      </a:r>
                      <a:endParaRPr lang="tr-TR" sz="8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dirty="0">
                          <a:latin typeface="Calibri"/>
                          <a:ea typeface="Calibri"/>
                          <a:cs typeface="Times New Roman"/>
                        </a:rPr>
                        <a:t>Hidroloji ve Meteoroloji alanlarında Lisans ve Yüksek Lisans eğitimi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en-US" sz="1000" dirty="0" err="1">
                          <a:latin typeface="Calibri"/>
                          <a:ea typeface="Calibri"/>
                          <a:cs typeface="Times New Roman"/>
                        </a:rPr>
                        <a:t>Çin</a:t>
                      </a:r>
                      <a:endParaRPr lang="tr-TR" sz="1000" dirty="0">
                        <a:latin typeface="Calibri"/>
                        <a:ea typeface="Calibri"/>
                        <a:cs typeface="Times New Roman"/>
                      </a:endParaRPr>
                    </a:p>
                    <a:p>
                      <a:pPr algn="just">
                        <a:lnSpc>
                          <a:spcPct val="115000"/>
                        </a:lnSpc>
                        <a:spcAft>
                          <a:spcPts val="0"/>
                        </a:spcAft>
                      </a:pPr>
                      <a:r>
                        <a:rPr lang="en-US" sz="1000" dirty="0">
                          <a:latin typeface="Calibri"/>
                          <a:ea typeface="Calibri"/>
                          <a:cs typeface="Times New Roman"/>
                        </a:rPr>
                        <a:t>1.Nanjing University of Information Science and Technology (NUIST)</a:t>
                      </a:r>
                      <a:endParaRPr lang="tr-TR" sz="1000" dirty="0">
                        <a:latin typeface="Calibri"/>
                        <a:ea typeface="Calibri"/>
                        <a:cs typeface="Times New Roman"/>
                      </a:endParaRPr>
                    </a:p>
                    <a:p>
                      <a:pPr algn="just">
                        <a:lnSpc>
                          <a:spcPct val="115000"/>
                        </a:lnSpc>
                        <a:spcAft>
                          <a:spcPts val="0"/>
                        </a:spcAft>
                      </a:pPr>
                      <a:r>
                        <a:rPr lang="en-US" sz="1000" dirty="0">
                          <a:latin typeface="Calibri"/>
                          <a:ea typeface="Calibri"/>
                          <a:cs typeface="Times New Roman"/>
                        </a:rPr>
                        <a:t>2.Hohai University</a:t>
                      </a:r>
                      <a:endParaRPr lang="tr-TR" sz="10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Lisans: 5 yıl</a:t>
                      </a:r>
                    </a:p>
                    <a:p>
                      <a:pPr>
                        <a:lnSpc>
                          <a:spcPct val="115000"/>
                        </a:lnSpc>
                        <a:spcAft>
                          <a:spcPts val="0"/>
                        </a:spcAft>
                      </a:pPr>
                      <a:r>
                        <a:rPr lang="tr-TR" sz="1000" dirty="0">
                          <a:latin typeface="Calibri"/>
                          <a:ea typeface="Calibri"/>
                          <a:cs typeface="Times New Roman"/>
                        </a:rPr>
                        <a:t>Yüksek Lisans: 2-4 yıl</a:t>
                      </a:r>
                    </a:p>
                    <a:p>
                      <a:pPr>
                        <a:lnSpc>
                          <a:spcPct val="115000"/>
                        </a:lnSpc>
                        <a:spcAft>
                          <a:spcPts val="0"/>
                        </a:spcAft>
                      </a:pPr>
                      <a:r>
                        <a:rPr lang="tr-TR" sz="1000" dirty="0">
                          <a:latin typeface="Calibri"/>
                          <a:ea typeface="Calibri"/>
                          <a:cs typeface="Times New Roman"/>
                        </a:rPr>
                        <a:t>Her yıl Eylül ve Temmuz ayları arasında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Lisans: Çince, 25 yaşından küçük olmak.</a:t>
                      </a:r>
                    </a:p>
                    <a:p>
                      <a:pPr>
                        <a:lnSpc>
                          <a:spcPct val="115000"/>
                        </a:lnSpc>
                        <a:spcAft>
                          <a:spcPts val="0"/>
                        </a:spcAft>
                      </a:pPr>
                      <a:r>
                        <a:rPr lang="tr-TR" sz="1000" dirty="0">
                          <a:latin typeface="Calibri"/>
                          <a:ea typeface="Calibri"/>
                          <a:cs typeface="Times New Roman"/>
                        </a:rPr>
                        <a:t>Yüksek Lisans: Çince veya İngilizce (IELTS:6.0), 1 Eylül 2017 tarihinde 35 yaşını doldurmamış olmak.</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750718">
                <a:tc>
                  <a:txBody>
                    <a:bodyPr/>
                    <a:lstStyle/>
                    <a:p>
                      <a:pPr>
                        <a:lnSpc>
                          <a:spcPct val="115000"/>
                        </a:lnSpc>
                        <a:spcAft>
                          <a:spcPts val="0"/>
                        </a:spcAft>
                      </a:pPr>
                      <a:r>
                        <a:rPr lang="tr-TR" sz="700" b="1">
                          <a:solidFill>
                            <a:srgbClr val="17365D"/>
                          </a:solidFill>
                          <a:latin typeface="Calibri"/>
                          <a:ea typeface="Calibri"/>
                          <a:cs typeface="Times New Roman"/>
                        </a:rPr>
                        <a:t>2</a:t>
                      </a:r>
                      <a:endParaRPr lang="tr-TR" sz="8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dirty="0">
                          <a:latin typeface="Calibri"/>
                          <a:ea typeface="Calibri"/>
                          <a:cs typeface="Times New Roman"/>
                        </a:rPr>
                        <a:t>Uygulamalı Meteoroloji ve Çevresel Meteoroloji alanlarında Yüksek Lisans ve Meteoroloji ve Çevre ile ilişkili Doktora eğitimi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en-US" sz="1000" dirty="0" err="1">
                          <a:latin typeface="Calibri"/>
                          <a:ea typeface="Calibri"/>
                          <a:cs typeface="Times New Roman"/>
                        </a:rPr>
                        <a:t>Çin</a:t>
                      </a:r>
                      <a:endParaRPr lang="tr-TR" sz="1000" dirty="0">
                        <a:latin typeface="Calibri"/>
                        <a:ea typeface="Calibri"/>
                        <a:cs typeface="Times New Roman"/>
                      </a:endParaRPr>
                    </a:p>
                    <a:p>
                      <a:pPr>
                        <a:lnSpc>
                          <a:spcPct val="115000"/>
                        </a:lnSpc>
                        <a:spcAft>
                          <a:spcPts val="0"/>
                        </a:spcAft>
                      </a:pPr>
                      <a:r>
                        <a:rPr lang="en-US" sz="1000" dirty="0">
                          <a:latin typeface="Calibri"/>
                          <a:ea typeface="Calibri"/>
                          <a:cs typeface="Times New Roman"/>
                        </a:rPr>
                        <a:t>Nanjing University of Information Science and Technology (NUIST)</a:t>
                      </a:r>
                      <a:endParaRPr lang="tr-TR" sz="10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dirty="0">
                          <a:latin typeface="Calibri"/>
                          <a:ea typeface="Calibri"/>
                          <a:cs typeface="Times New Roman"/>
                        </a:rPr>
                        <a:t>Yüksek Lisans: 2 yıl</a:t>
                      </a:r>
                    </a:p>
                    <a:p>
                      <a:pPr>
                        <a:lnSpc>
                          <a:spcPct val="115000"/>
                        </a:lnSpc>
                        <a:spcAft>
                          <a:spcPts val="0"/>
                        </a:spcAft>
                      </a:pPr>
                      <a:r>
                        <a:rPr lang="tr-TR" sz="1000" dirty="0">
                          <a:latin typeface="Calibri"/>
                          <a:ea typeface="Calibri"/>
                          <a:cs typeface="Times New Roman"/>
                        </a:rPr>
                        <a:t>Doktora: 3 yıl</a:t>
                      </a:r>
                    </a:p>
                    <a:p>
                      <a:pPr>
                        <a:lnSpc>
                          <a:spcPct val="115000"/>
                        </a:lnSpc>
                        <a:spcAft>
                          <a:spcPts val="0"/>
                        </a:spcAft>
                      </a:pPr>
                      <a:r>
                        <a:rPr lang="tr-TR" sz="1000" dirty="0">
                          <a:latin typeface="Calibri"/>
                          <a:ea typeface="Calibri"/>
                          <a:cs typeface="Times New Roman"/>
                        </a:rPr>
                        <a:t>Her yıl Eylül ve Haziran ayları arasında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dirty="0">
                          <a:latin typeface="Calibri"/>
                          <a:ea typeface="Calibri"/>
                          <a:cs typeface="Times New Roman"/>
                        </a:rPr>
                        <a:t>Yüksek Lisans: İngilizce (IELTS:6.0) 1 Eylül 2017 tarihinde 36 yaşını doldurmamış olmak.</a:t>
                      </a:r>
                    </a:p>
                    <a:p>
                      <a:pPr>
                        <a:lnSpc>
                          <a:spcPct val="115000"/>
                        </a:lnSpc>
                        <a:spcAft>
                          <a:spcPts val="0"/>
                        </a:spcAft>
                      </a:pPr>
                      <a:r>
                        <a:rPr lang="tr-TR" sz="1000" dirty="0">
                          <a:latin typeface="Calibri"/>
                          <a:ea typeface="Calibri"/>
                          <a:cs typeface="Times New Roman"/>
                        </a:rPr>
                        <a:t>Doktora: İngilizce (IELTS:6.0) 1 Eylül 2017 tarihinde 41 yaşını doldurmamış olmak.</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938398">
                <a:tc>
                  <a:txBody>
                    <a:bodyPr/>
                    <a:lstStyle/>
                    <a:p>
                      <a:pPr>
                        <a:lnSpc>
                          <a:spcPct val="115000"/>
                        </a:lnSpc>
                        <a:spcAft>
                          <a:spcPts val="0"/>
                        </a:spcAft>
                      </a:pPr>
                      <a:r>
                        <a:rPr lang="tr-TR" sz="700" b="1">
                          <a:solidFill>
                            <a:srgbClr val="17365D"/>
                          </a:solidFill>
                          <a:latin typeface="Calibri"/>
                          <a:ea typeface="Calibri"/>
                          <a:cs typeface="Times New Roman"/>
                        </a:rPr>
                        <a:t>3</a:t>
                      </a:r>
                      <a:endParaRPr lang="tr-TR" sz="8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a:latin typeface="Calibri"/>
                          <a:ea typeface="Calibri"/>
                          <a:cs typeface="Times New Roman"/>
                        </a:rPr>
                        <a:t>Hidroloji ve Su Kaynakları,</a:t>
                      </a:r>
                    </a:p>
                    <a:p>
                      <a:pPr>
                        <a:lnSpc>
                          <a:spcPct val="115000"/>
                        </a:lnSpc>
                        <a:spcAft>
                          <a:spcPts val="0"/>
                        </a:spcAft>
                      </a:pPr>
                      <a:r>
                        <a:rPr lang="tr-TR" sz="1000">
                          <a:latin typeface="Calibri"/>
                          <a:ea typeface="Calibri"/>
                          <a:cs typeface="Times New Roman"/>
                        </a:rPr>
                        <a:t>Ziraat Mühendisliği, Hidroelektrik Mühendisliği, Kıyı ve Açık deniz Mühendisliği alanlarında Yüksek Lisans veya Doktora Eğitimi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Çin</a:t>
                      </a:r>
                    </a:p>
                    <a:p>
                      <a:pPr>
                        <a:lnSpc>
                          <a:spcPct val="115000"/>
                        </a:lnSpc>
                        <a:spcAft>
                          <a:spcPts val="0"/>
                        </a:spcAft>
                      </a:pPr>
                      <a:r>
                        <a:rPr lang="tr-TR" sz="1000" dirty="0" err="1">
                          <a:latin typeface="Calibri"/>
                          <a:ea typeface="Calibri"/>
                          <a:cs typeface="Times New Roman"/>
                        </a:rPr>
                        <a:t>Hohai</a:t>
                      </a:r>
                      <a:r>
                        <a:rPr lang="tr-TR" sz="1000" dirty="0">
                          <a:latin typeface="Calibri"/>
                          <a:ea typeface="Calibri"/>
                          <a:cs typeface="Times New Roman"/>
                        </a:rPr>
                        <a:t> Üniversitesi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Yüksek Lisans-Doktora: 3 yıl</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Yüksek Lisans: İngilizce (IELTS:6.0) 1 Eylül 2017 tarihinde 36 yaşını doldurmamış olmak.</a:t>
                      </a:r>
                    </a:p>
                    <a:p>
                      <a:pPr>
                        <a:lnSpc>
                          <a:spcPct val="115000"/>
                        </a:lnSpc>
                        <a:spcAft>
                          <a:spcPts val="0"/>
                        </a:spcAft>
                      </a:pPr>
                      <a:r>
                        <a:rPr lang="tr-TR" sz="1000">
                          <a:latin typeface="Calibri"/>
                          <a:ea typeface="Calibri"/>
                          <a:cs typeface="Times New Roman"/>
                        </a:rPr>
                        <a:t>Doktora: İngilizce (IELTS:6.0) 1 Eylül 2017 tarihinde 41 yaşını doldurmamış olmak.</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313758">
                <a:tc>
                  <a:txBody>
                    <a:bodyPr/>
                    <a:lstStyle/>
                    <a:p>
                      <a:pPr>
                        <a:lnSpc>
                          <a:spcPct val="115000"/>
                        </a:lnSpc>
                        <a:spcAft>
                          <a:spcPts val="0"/>
                        </a:spcAft>
                      </a:pPr>
                      <a:r>
                        <a:rPr lang="tr-TR" sz="700" b="1">
                          <a:solidFill>
                            <a:srgbClr val="17365D"/>
                          </a:solidFill>
                          <a:latin typeface="Calibri"/>
                          <a:ea typeface="Calibri"/>
                          <a:cs typeface="Times New Roman"/>
                        </a:rPr>
                        <a:t>4</a:t>
                      </a:r>
                      <a:endParaRPr lang="tr-TR" sz="8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dirty="0">
                          <a:latin typeface="Calibri"/>
                          <a:ea typeface="Calibri"/>
                          <a:cs typeface="Times New Roman"/>
                        </a:rPr>
                        <a:t>1.Mühendislik ve Teknisyenlik kursları</a:t>
                      </a:r>
                    </a:p>
                    <a:p>
                      <a:pPr>
                        <a:lnSpc>
                          <a:spcPct val="115000"/>
                        </a:lnSpc>
                        <a:spcAft>
                          <a:spcPts val="0"/>
                        </a:spcAft>
                      </a:pPr>
                      <a:r>
                        <a:rPr lang="tr-TR" sz="1000" dirty="0">
                          <a:latin typeface="Calibri"/>
                          <a:ea typeface="Calibri"/>
                          <a:cs typeface="Times New Roman"/>
                        </a:rPr>
                        <a:t>2.Meteoroloji ve İklim alanında Yüksek Lisans</a:t>
                      </a:r>
                    </a:p>
                    <a:p>
                      <a:pPr>
                        <a:lnSpc>
                          <a:spcPct val="115000"/>
                        </a:lnSpc>
                        <a:spcAft>
                          <a:spcPts val="0"/>
                        </a:spcAft>
                      </a:pPr>
                      <a:r>
                        <a:rPr lang="tr-TR" sz="1000" dirty="0">
                          <a:latin typeface="Calibri"/>
                          <a:ea typeface="Calibri"/>
                          <a:cs typeface="Times New Roman"/>
                        </a:rPr>
                        <a:t>3.Uzmanlık Eğitimi</a:t>
                      </a:r>
                    </a:p>
                    <a:p>
                      <a:pPr>
                        <a:lnSpc>
                          <a:spcPct val="115000"/>
                        </a:lnSpc>
                        <a:spcAft>
                          <a:spcPts val="0"/>
                        </a:spcAft>
                      </a:pPr>
                      <a:r>
                        <a:rPr lang="tr-TR" sz="1000" dirty="0">
                          <a:latin typeface="Calibri"/>
                          <a:ea typeface="Calibri"/>
                          <a:cs typeface="Times New Roman"/>
                        </a:rPr>
                        <a:t>4.Mesleki Eğitim</a:t>
                      </a:r>
                    </a:p>
                    <a:p>
                      <a:pPr>
                        <a:lnSpc>
                          <a:spcPct val="115000"/>
                        </a:lnSpc>
                        <a:spcAft>
                          <a:spcPts val="0"/>
                        </a:spcAft>
                      </a:pPr>
                      <a:r>
                        <a:rPr lang="tr-TR" sz="1000" dirty="0">
                          <a:latin typeface="Calibri"/>
                          <a:ea typeface="Calibri"/>
                          <a:cs typeface="Times New Roman"/>
                        </a:rPr>
                        <a:t>5.Meteoroloji ve Yönetim</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Fransa</a:t>
                      </a:r>
                    </a:p>
                    <a:p>
                      <a:pPr>
                        <a:lnSpc>
                          <a:spcPct val="115000"/>
                        </a:lnSpc>
                        <a:spcAft>
                          <a:spcPts val="0"/>
                        </a:spcAft>
                      </a:pPr>
                      <a:r>
                        <a:rPr lang="tr-TR" sz="1000">
                          <a:latin typeface="Calibri"/>
                          <a:ea typeface="Calibri"/>
                          <a:cs typeface="Times New Roman"/>
                        </a:rPr>
                        <a:t>Ulusal Meteoroloji Okulu (ENM) ve Fransa Meteoroloji Kurumu (Meteo-France)</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dirty="0">
                          <a:latin typeface="Calibri"/>
                          <a:ea typeface="Calibri"/>
                          <a:cs typeface="Times New Roman"/>
                        </a:rPr>
                        <a:t>Seçilen alanlara göre 1 hafta ile 3 yıl arasında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dirty="0">
                          <a:latin typeface="Calibri"/>
                          <a:ea typeface="Calibri"/>
                          <a:cs typeface="Times New Roman"/>
                        </a:rPr>
                        <a:t>Fransızca (İngilizce hav tahmin kursu dışında)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777480">
                <a:tc>
                  <a:txBody>
                    <a:bodyPr/>
                    <a:lstStyle/>
                    <a:p>
                      <a:pPr>
                        <a:lnSpc>
                          <a:spcPct val="115000"/>
                        </a:lnSpc>
                        <a:spcAft>
                          <a:spcPts val="0"/>
                        </a:spcAft>
                      </a:pPr>
                      <a:r>
                        <a:rPr lang="tr-TR" sz="700" b="1">
                          <a:solidFill>
                            <a:srgbClr val="17365D"/>
                          </a:solidFill>
                          <a:latin typeface="Calibri"/>
                          <a:ea typeface="Calibri"/>
                          <a:cs typeface="Times New Roman"/>
                        </a:rPr>
                        <a:t>5</a:t>
                      </a:r>
                      <a:endParaRPr lang="tr-TR" sz="8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a:latin typeface="Calibri"/>
                          <a:ea typeface="Calibri"/>
                          <a:cs typeface="Times New Roman"/>
                        </a:rPr>
                        <a:t>1.Sağlık Mühendisliği</a:t>
                      </a:r>
                    </a:p>
                    <a:p>
                      <a:pPr>
                        <a:lnSpc>
                          <a:spcPct val="115000"/>
                        </a:lnSpc>
                        <a:spcAft>
                          <a:spcPts val="0"/>
                        </a:spcAft>
                      </a:pPr>
                      <a:r>
                        <a:rPr lang="tr-TR" sz="1000">
                          <a:latin typeface="Calibri"/>
                          <a:ea typeface="Calibri"/>
                          <a:cs typeface="Times New Roman"/>
                        </a:rPr>
                        <a:t>2.Su Kaynakları Eğitimi </a:t>
                      </a:r>
                    </a:p>
                    <a:p>
                      <a:pPr>
                        <a:lnSpc>
                          <a:spcPct val="115000"/>
                        </a:lnSpc>
                        <a:spcAft>
                          <a:spcPts val="0"/>
                        </a:spcAft>
                      </a:pPr>
                      <a:r>
                        <a:rPr lang="tr-TR" sz="1000">
                          <a:latin typeface="Calibri"/>
                          <a:ea typeface="Calibri"/>
                          <a:cs typeface="Times New Roman"/>
                        </a:rPr>
                        <a:t>Dallarında Yüksek Lisans</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Almanya</a:t>
                      </a:r>
                    </a:p>
                    <a:p>
                      <a:pPr>
                        <a:lnSpc>
                          <a:spcPct val="115000"/>
                        </a:lnSpc>
                        <a:spcAft>
                          <a:spcPts val="0"/>
                        </a:spcAft>
                      </a:pPr>
                      <a:r>
                        <a:rPr lang="en-US" sz="1000">
                          <a:latin typeface="Calibri"/>
                          <a:ea typeface="Calibri"/>
                          <a:cs typeface="Times New Roman"/>
                        </a:rPr>
                        <a:t>Institute for Water Resources Management, Leibniz Universitat</a:t>
                      </a:r>
                      <a:r>
                        <a:rPr lang="tr-TR" sz="1000">
                          <a:latin typeface="Calibri"/>
                          <a:ea typeface="Calibri"/>
                          <a:cs typeface="Times New Roman"/>
                        </a:rPr>
                        <a:t> Hannover</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2 yıl</a:t>
                      </a:r>
                    </a:p>
                    <a:p>
                      <a:pPr>
                        <a:lnSpc>
                          <a:spcPct val="115000"/>
                        </a:lnSpc>
                        <a:spcAft>
                          <a:spcPts val="0"/>
                        </a:spcAft>
                      </a:pPr>
                      <a:r>
                        <a:rPr lang="tr-TR" sz="1000">
                          <a:latin typeface="Calibri"/>
                          <a:ea typeface="Calibri"/>
                          <a:cs typeface="Times New Roman"/>
                        </a:rPr>
                        <a:t>(1 Ekim-30 Eylül tarihleri arasında)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İngilizce: IELTS 6.0 veya TOEFL 80</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 xmlns:p14="http://schemas.microsoft.com/office/powerpoint/2010/main" val="13807932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srcRect/>
          <a:stretch>
            <a:fillRect/>
          </a:stretch>
        </p:blipFill>
        <p:spPr bwMode="auto">
          <a:xfrm>
            <a:off x="8388424" y="6381328"/>
            <a:ext cx="733425" cy="4381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70"/>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1"/>
            <a:ext cx="827584" cy="916536"/>
          </a:xfrm>
          <a:prstGeom prst="rect">
            <a:avLst/>
          </a:prstGeom>
          <a:noFill/>
          <a:ln w="9525">
            <a:noFill/>
            <a:miter lim="800000"/>
            <a:headEnd/>
            <a:tailEnd/>
          </a:ln>
        </p:spPr>
      </p:pic>
      <p:sp>
        <p:nvSpPr>
          <p:cNvPr id="14" name="13 Dikdörtgen"/>
          <p:cNvSpPr/>
          <p:nvPr/>
        </p:nvSpPr>
        <p:spPr>
          <a:xfrm>
            <a:off x="0" y="188640"/>
            <a:ext cx="9144000" cy="584775"/>
          </a:xfrm>
          <a:prstGeom prst="rect">
            <a:avLst/>
          </a:prstGeom>
        </p:spPr>
        <p:txBody>
          <a:bodyPr wrap="squar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graphicFrame>
        <p:nvGraphicFramePr>
          <p:cNvPr id="7" name="6 Tablo"/>
          <p:cNvGraphicFramePr>
            <a:graphicFrameLocks noGrp="1"/>
          </p:cNvGraphicFramePr>
          <p:nvPr/>
        </p:nvGraphicFramePr>
        <p:xfrm>
          <a:off x="683568" y="1412776"/>
          <a:ext cx="7992887" cy="4964354"/>
        </p:xfrm>
        <a:graphic>
          <a:graphicData uri="http://schemas.openxmlformats.org/drawingml/2006/table">
            <a:tbl>
              <a:tblPr/>
              <a:tblGrid>
                <a:gridCol w="293316"/>
                <a:gridCol w="1819926"/>
                <a:gridCol w="1722116"/>
                <a:gridCol w="1639254"/>
                <a:gridCol w="2518275"/>
              </a:tblGrid>
              <a:tr h="289809">
                <a:tc>
                  <a:txBody>
                    <a:bodyPr/>
                    <a:lstStyle/>
                    <a:p>
                      <a:pPr algn="ctr">
                        <a:lnSpc>
                          <a:spcPct val="115000"/>
                        </a:lnSpc>
                        <a:spcAft>
                          <a:spcPts val="0"/>
                        </a:spcAft>
                      </a:pPr>
                      <a:r>
                        <a:rPr lang="tr-TR" sz="1200" b="1" dirty="0">
                          <a:solidFill>
                            <a:srgbClr val="943634"/>
                          </a:solidFill>
                          <a:latin typeface="Calibri"/>
                          <a:ea typeface="Calibri"/>
                          <a:cs typeface="Times New Roman"/>
                        </a:rPr>
                        <a:t>No</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200" b="1" dirty="0">
                          <a:solidFill>
                            <a:srgbClr val="943634"/>
                          </a:solidFill>
                          <a:latin typeface="Calibri"/>
                          <a:ea typeface="Calibri"/>
                          <a:cs typeface="Times New Roman"/>
                        </a:rPr>
                        <a:t>Eğitim Konusu</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tr-TR" sz="1200" b="1" dirty="0">
                          <a:solidFill>
                            <a:srgbClr val="943634"/>
                          </a:solidFill>
                          <a:latin typeface="Calibri"/>
                          <a:ea typeface="Calibri"/>
                          <a:cs typeface="Times New Roman"/>
                        </a:rPr>
                        <a:t>Ülke ve Üniversite</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tr-TR" sz="1200" b="1" dirty="0">
                          <a:solidFill>
                            <a:srgbClr val="943634"/>
                          </a:solidFill>
                          <a:latin typeface="Calibri"/>
                          <a:ea typeface="Calibri"/>
                          <a:cs typeface="Times New Roman"/>
                        </a:rPr>
                        <a:t>Süre ve Dönem</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tr-TR" sz="1200" b="1" dirty="0">
                          <a:solidFill>
                            <a:srgbClr val="943634"/>
                          </a:solidFill>
                          <a:latin typeface="Calibri"/>
                          <a:ea typeface="Calibri"/>
                          <a:cs typeface="Times New Roman"/>
                        </a:rPr>
                        <a:t>Özel Şartlar</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941883">
                <a:tc>
                  <a:txBody>
                    <a:bodyPr/>
                    <a:lstStyle/>
                    <a:p>
                      <a:pPr>
                        <a:lnSpc>
                          <a:spcPct val="115000"/>
                        </a:lnSpc>
                        <a:spcAft>
                          <a:spcPts val="0"/>
                        </a:spcAft>
                      </a:pPr>
                      <a:r>
                        <a:rPr lang="tr-TR" sz="1200" b="1" dirty="0">
                          <a:solidFill>
                            <a:srgbClr val="17365D"/>
                          </a:solidFill>
                          <a:latin typeface="Calibri"/>
                          <a:ea typeface="Calibri"/>
                          <a:cs typeface="Times New Roman"/>
                        </a:rPr>
                        <a:t>6</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dirty="0">
                          <a:latin typeface="Calibri"/>
                          <a:ea typeface="Calibri"/>
                          <a:cs typeface="Times New Roman"/>
                        </a:rPr>
                        <a:t>Sertifika Eğitimi (Şiddetli Hava olayları ve Su kaynaklı felaketlerle başa çıkmak için Esnek Çalışma Toplulukları)</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Japonya</a:t>
                      </a:r>
                    </a:p>
                    <a:p>
                      <a:pPr>
                        <a:lnSpc>
                          <a:spcPct val="115000"/>
                        </a:lnSpc>
                        <a:spcAft>
                          <a:spcPts val="0"/>
                        </a:spcAft>
                      </a:pPr>
                      <a:r>
                        <a:rPr lang="tr-TR" sz="1000">
                          <a:latin typeface="Calibri"/>
                          <a:ea typeface="Calibri"/>
                          <a:cs typeface="Times New Roman"/>
                        </a:rPr>
                        <a:t>Kyoto Üniversitesi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3-6 ay süreli</a:t>
                      </a:r>
                    </a:p>
                    <a:p>
                      <a:pPr>
                        <a:lnSpc>
                          <a:spcPct val="115000"/>
                        </a:lnSpc>
                        <a:spcAft>
                          <a:spcPts val="0"/>
                        </a:spcAft>
                      </a:pPr>
                      <a:r>
                        <a:rPr lang="tr-TR" sz="1000">
                          <a:latin typeface="Calibri"/>
                          <a:ea typeface="Calibri"/>
                          <a:cs typeface="Times New Roman"/>
                        </a:rPr>
                        <a:t>Ekim ve Ocak ayları civarında.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dirty="0">
                          <a:latin typeface="Calibri"/>
                          <a:ea typeface="Calibri"/>
                          <a:cs typeface="Times New Roman"/>
                        </a:rPr>
                        <a:t>Meteoroloji ve Hidroloji alanlarında eğitim alan veya iş tecrübesi sahibi olmak.</a:t>
                      </a:r>
                    </a:p>
                    <a:p>
                      <a:pPr>
                        <a:lnSpc>
                          <a:spcPct val="115000"/>
                        </a:lnSpc>
                        <a:spcAft>
                          <a:spcPts val="0"/>
                        </a:spcAft>
                      </a:pPr>
                      <a:r>
                        <a:rPr lang="tr-TR" sz="1000" dirty="0">
                          <a:latin typeface="Calibri"/>
                          <a:ea typeface="Calibri"/>
                          <a:cs typeface="Times New Roman"/>
                        </a:rPr>
                        <a:t>İngilizce</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576620">
                <a:tc>
                  <a:txBody>
                    <a:bodyPr/>
                    <a:lstStyle/>
                    <a:p>
                      <a:pPr>
                        <a:lnSpc>
                          <a:spcPct val="115000"/>
                        </a:lnSpc>
                        <a:spcAft>
                          <a:spcPts val="0"/>
                        </a:spcAft>
                      </a:pPr>
                      <a:r>
                        <a:rPr lang="tr-TR" sz="1200" b="1">
                          <a:solidFill>
                            <a:srgbClr val="17365D"/>
                          </a:solidFill>
                          <a:latin typeface="Calibri"/>
                          <a:ea typeface="Calibri"/>
                          <a:cs typeface="Times New Roman"/>
                        </a:rPr>
                        <a:t>7</a:t>
                      </a:r>
                      <a:endParaRPr lang="tr-TR" sz="12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dirty="0">
                          <a:latin typeface="Calibri"/>
                          <a:ea typeface="Calibri"/>
                          <a:cs typeface="Times New Roman"/>
                        </a:rPr>
                        <a:t>1.Sayısal Hava Tahmini</a:t>
                      </a:r>
                    </a:p>
                    <a:p>
                      <a:pPr>
                        <a:lnSpc>
                          <a:spcPct val="115000"/>
                        </a:lnSpc>
                        <a:spcAft>
                          <a:spcPts val="0"/>
                        </a:spcAft>
                      </a:pPr>
                      <a:r>
                        <a:rPr lang="tr-TR" sz="1000" dirty="0">
                          <a:latin typeface="Calibri"/>
                          <a:ea typeface="Calibri"/>
                          <a:cs typeface="Times New Roman"/>
                        </a:rPr>
                        <a:t>2.Dinamik Meteoroloji</a:t>
                      </a:r>
                    </a:p>
                    <a:p>
                      <a:pPr>
                        <a:lnSpc>
                          <a:spcPct val="115000"/>
                        </a:lnSpc>
                        <a:spcAft>
                          <a:spcPts val="0"/>
                        </a:spcAft>
                      </a:pPr>
                      <a:r>
                        <a:rPr lang="tr-TR" sz="1000" dirty="0">
                          <a:latin typeface="Calibri"/>
                          <a:ea typeface="Calibri"/>
                          <a:cs typeface="Times New Roman"/>
                        </a:rPr>
                        <a:t>3.Klimatoloji</a:t>
                      </a:r>
                    </a:p>
                    <a:p>
                      <a:pPr>
                        <a:lnSpc>
                          <a:spcPct val="115000"/>
                        </a:lnSpc>
                        <a:spcAft>
                          <a:spcPts val="0"/>
                        </a:spcAft>
                      </a:pPr>
                      <a:r>
                        <a:rPr lang="tr-TR" sz="1000" dirty="0">
                          <a:latin typeface="Calibri"/>
                          <a:ea typeface="Calibri"/>
                          <a:cs typeface="Times New Roman"/>
                        </a:rPr>
                        <a:t>4.</a:t>
                      </a:r>
                      <a:r>
                        <a:rPr lang="tr-TR" sz="1000" dirty="0" err="1">
                          <a:latin typeface="Calibri"/>
                          <a:ea typeface="Calibri"/>
                          <a:cs typeface="Times New Roman"/>
                        </a:rPr>
                        <a:t>Sinoptik</a:t>
                      </a:r>
                      <a:r>
                        <a:rPr lang="tr-TR" sz="1000" dirty="0">
                          <a:latin typeface="Calibri"/>
                          <a:ea typeface="Calibri"/>
                          <a:cs typeface="Times New Roman"/>
                        </a:rPr>
                        <a:t> Meteoroloji</a:t>
                      </a:r>
                    </a:p>
                    <a:p>
                      <a:pPr>
                        <a:lnSpc>
                          <a:spcPct val="115000"/>
                        </a:lnSpc>
                        <a:spcAft>
                          <a:spcPts val="0"/>
                        </a:spcAft>
                      </a:pPr>
                      <a:r>
                        <a:rPr lang="tr-TR" sz="1000" dirty="0">
                          <a:latin typeface="Calibri"/>
                          <a:ea typeface="Calibri"/>
                          <a:cs typeface="Times New Roman"/>
                        </a:rPr>
                        <a:t>5.Uydu Meteorolojisi</a:t>
                      </a:r>
                    </a:p>
                    <a:p>
                      <a:pPr>
                        <a:lnSpc>
                          <a:spcPct val="115000"/>
                        </a:lnSpc>
                        <a:spcAft>
                          <a:spcPts val="0"/>
                        </a:spcAft>
                      </a:pPr>
                      <a:r>
                        <a:rPr lang="tr-TR" sz="1000" dirty="0">
                          <a:latin typeface="Calibri"/>
                          <a:ea typeface="Calibri"/>
                          <a:cs typeface="Times New Roman"/>
                        </a:rPr>
                        <a:t>6.Uzaktan Algılama</a:t>
                      </a:r>
                    </a:p>
                    <a:p>
                      <a:pPr>
                        <a:lnSpc>
                          <a:spcPct val="115000"/>
                        </a:lnSpc>
                        <a:spcAft>
                          <a:spcPts val="0"/>
                        </a:spcAft>
                      </a:pPr>
                      <a:r>
                        <a:rPr lang="tr-TR" sz="1000" dirty="0">
                          <a:latin typeface="Calibri"/>
                          <a:ea typeface="Calibri"/>
                          <a:cs typeface="Times New Roman"/>
                        </a:rPr>
                        <a:t>Alanlarında Yüksek Lisans ve Doktora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Güney Kore, Seul</a:t>
                      </a:r>
                    </a:p>
                    <a:p>
                      <a:pPr>
                        <a:lnSpc>
                          <a:spcPct val="115000"/>
                        </a:lnSpc>
                        <a:spcAft>
                          <a:spcPts val="0"/>
                        </a:spcAft>
                      </a:pPr>
                      <a:r>
                        <a:rPr lang="tr-TR" sz="1000" dirty="0">
                          <a:latin typeface="Calibri"/>
                          <a:ea typeface="Calibri"/>
                          <a:cs typeface="Times New Roman"/>
                        </a:rPr>
                        <a:t>İklim ve Enerji Sistemleri Mühendisliği Bölümü, </a:t>
                      </a:r>
                      <a:r>
                        <a:rPr lang="tr-TR" sz="1000" dirty="0" err="1">
                          <a:latin typeface="Calibri"/>
                          <a:ea typeface="Calibri"/>
                          <a:cs typeface="Times New Roman"/>
                        </a:rPr>
                        <a:t>Ewha</a:t>
                      </a:r>
                      <a:r>
                        <a:rPr lang="tr-TR" sz="1000" dirty="0">
                          <a:latin typeface="Calibri"/>
                          <a:ea typeface="Calibri"/>
                          <a:cs typeface="Times New Roman"/>
                        </a:rPr>
                        <a:t> </a:t>
                      </a:r>
                      <a:r>
                        <a:rPr lang="tr-TR" sz="1000" dirty="0" err="1">
                          <a:latin typeface="Calibri"/>
                          <a:ea typeface="Calibri"/>
                          <a:cs typeface="Times New Roman"/>
                        </a:rPr>
                        <a:t>Woman’s</a:t>
                      </a:r>
                      <a:r>
                        <a:rPr lang="tr-TR" sz="1000" dirty="0">
                          <a:latin typeface="Calibri"/>
                          <a:ea typeface="Calibri"/>
                          <a:cs typeface="Times New Roman"/>
                        </a:rPr>
                        <a:t> </a:t>
                      </a:r>
                      <a:r>
                        <a:rPr lang="tr-TR" sz="1000" dirty="0" err="1">
                          <a:latin typeface="Calibri"/>
                          <a:ea typeface="Calibri"/>
                          <a:cs typeface="Times New Roman"/>
                        </a:rPr>
                        <a:t>University</a:t>
                      </a:r>
                      <a:endParaRPr lang="tr-TR" sz="10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2 yıl</a:t>
                      </a:r>
                    </a:p>
                    <a:p>
                      <a:pPr>
                        <a:lnSpc>
                          <a:spcPct val="115000"/>
                        </a:lnSpc>
                        <a:spcAft>
                          <a:spcPts val="0"/>
                        </a:spcAft>
                      </a:pPr>
                      <a:r>
                        <a:rPr lang="tr-TR" sz="1000" dirty="0">
                          <a:latin typeface="Calibri"/>
                          <a:ea typeface="Calibri"/>
                          <a:cs typeface="Times New Roman"/>
                        </a:rPr>
                        <a:t>Mart-Şubat döneminde</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Korece veya İngilizce (IELTS 5.5 veya TOEFL İBT 80, TOEFL PBT 550)</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1078021">
                <a:tc>
                  <a:txBody>
                    <a:bodyPr/>
                    <a:lstStyle/>
                    <a:p>
                      <a:pPr>
                        <a:lnSpc>
                          <a:spcPct val="115000"/>
                        </a:lnSpc>
                        <a:spcAft>
                          <a:spcPts val="0"/>
                        </a:spcAft>
                      </a:pPr>
                      <a:r>
                        <a:rPr lang="tr-TR" sz="1200" b="1">
                          <a:solidFill>
                            <a:srgbClr val="17365D"/>
                          </a:solidFill>
                          <a:latin typeface="Calibri"/>
                          <a:ea typeface="Calibri"/>
                          <a:cs typeface="Times New Roman"/>
                        </a:rPr>
                        <a:t>8</a:t>
                      </a:r>
                      <a:endParaRPr lang="tr-TR" sz="12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a:latin typeface="Calibri"/>
                          <a:ea typeface="Calibri"/>
                          <a:cs typeface="Times New Roman"/>
                        </a:rPr>
                        <a:t>Değişik Alanlarda (Hidroloji, Su Kaynakları Yönetimi,Hidroloik Mühendisliği, Toprak ve Su Çalışmaları vb.)</a:t>
                      </a:r>
                    </a:p>
                    <a:p>
                      <a:pPr>
                        <a:lnSpc>
                          <a:spcPct val="115000"/>
                        </a:lnSpc>
                        <a:spcAft>
                          <a:spcPts val="0"/>
                        </a:spcAft>
                      </a:pPr>
                      <a:r>
                        <a:rPr lang="tr-TR" sz="1000">
                          <a:latin typeface="Calibri"/>
                          <a:ea typeface="Calibri"/>
                          <a:cs typeface="Times New Roman"/>
                        </a:rPr>
                        <a:t>Yüksek Lisans Eğitimi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Hollanda</a:t>
                      </a:r>
                    </a:p>
                    <a:p>
                      <a:pPr>
                        <a:lnSpc>
                          <a:spcPct val="115000"/>
                        </a:lnSpc>
                        <a:spcAft>
                          <a:spcPts val="0"/>
                        </a:spcAft>
                      </a:pPr>
                      <a:r>
                        <a:rPr lang="tr-TR" sz="1000">
                          <a:latin typeface="Calibri"/>
                          <a:ea typeface="Calibri"/>
                          <a:cs typeface="Times New Roman"/>
                        </a:rPr>
                        <a:t>UNESCO ve Su Eğitimi Enstitüsü (IHE)</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dirty="0">
                          <a:latin typeface="Calibri"/>
                          <a:ea typeface="Calibri"/>
                          <a:cs typeface="Times New Roman"/>
                        </a:rPr>
                        <a:t>18.5 ay</a:t>
                      </a:r>
                    </a:p>
                    <a:p>
                      <a:pPr>
                        <a:lnSpc>
                          <a:spcPct val="115000"/>
                        </a:lnSpc>
                        <a:spcAft>
                          <a:spcPts val="0"/>
                        </a:spcAft>
                      </a:pPr>
                      <a:r>
                        <a:rPr lang="tr-TR" sz="1000" dirty="0">
                          <a:latin typeface="Calibri"/>
                          <a:ea typeface="Calibri"/>
                          <a:cs typeface="Times New Roman"/>
                        </a:rPr>
                        <a:t>Ekim ayının 2. Haftası ve Nisan ayının son haftasında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dirty="0">
                          <a:latin typeface="Calibri"/>
                          <a:ea typeface="Calibri"/>
                          <a:cs typeface="Times New Roman"/>
                        </a:rPr>
                        <a:t>İngilizce: IELTS 6.0 veya TOEFL İBT 87</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078021">
                <a:tc>
                  <a:txBody>
                    <a:bodyPr/>
                    <a:lstStyle/>
                    <a:p>
                      <a:pPr>
                        <a:lnSpc>
                          <a:spcPct val="115000"/>
                        </a:lnSpc>
                        <a:spcAft>
                          <a:spcPts val="0"/>
                        </a:spcAft>
                      </a:pPr>
                      <a:r>
                        <a:rPr lang="tr-TR" sz="1200" b="1" dirty="0">
                          <a:solidFill>
                            <a:srgbClr val="17365D"/>
                          </a:solidFill>
                          <a:latin typeface="Calibri"/>
                          <a:ea typeface="Calibri"/>
                          <a:cs typeface="Times New Roman"/>
                        </a:rPr>
                        <a:t>9</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a:latin typeface="Calibri"/>
                          <a:ea typeface="Calibri"/>
                          <a:cs typeface="Times New Roman"/>
                        </a:rPr>
                        <a:t>Meteoroloji, Hidroloji, Ekoloji Çevre dallarında Lisans, Yüksek Lisans Eğitimi ve Doktora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Rusya Federasyonu</a:t>
                      </a:r>
                    </a:p>
                    <a:p>
                      <a:pPr>
                        <a:lnSpc>
                          <a:spcPct val="115000"/>
                        </a:lnSpc>
                        <a:spcAft>
                          <a:spcPts val="0"/>
                        </a:spcAft>
                      </a:pPr>
                      <a:r>
                        <a:rPr lang="tr-TR" sz="1000">
                          <a:latin typeface="Calibri"/>
                          <a:ea typeface="Calibri"/>
                          <a:cs typeface="Times New Roman"/>
                        </a:rPr>
                        <a:t> Hidrometeoroloji Üniversitesi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Lisans: 4+1 yıl</a:t>
                      </a:r>
                    </a:p>
                    <a:p>
                      <a:pPr>
                        <a:lnSpc>
                          <a:spcPct val="115000"/>
                        </a:lnSpc>
                        <a:spcAft>
                          <a:spcPts val="0"/>
                        </a:spcAft>
                      </a:pPr>
                      <a:r>
                        <a:rPr lang="tr-TR" sz="1000">
                          <a:latin typeface="Calibri"/>
                          <a:ea typeface="Calibri"/>
                          <a:cs typeface="Times New Roman"/>
                        </a:rPr>
                        <a:t>Yüksek Lisans: 2+1 yıl</a:t>
                      </a:r>
                    </a:p>
                    <a:p>
                      <a:pPr>
                        <a:lnSpc>
                          <a:spcPct val="115000"/>
                        </a:lnSpc>
                        <a:spcAft>
                          <a:spcPts val="0"/>
                        </a:spcAft>
                      </a:pPr>
                      <a:r>
                        <a:rPr lang="tr-TR" sz="1000">
                          <a:latin typeface="Calibri"/>
                          <a:ea typeface="Calibri"/>
                          <a:cs typeface="Times New Roman"/>
                        </a:rPr>
                        <a:t>Doktora: 3+1 yıl</a:t>
                      </a:r>
                    </a:p>
                    <a:p>
                      <a:pPr>
                        <a:lnSpc>
                          <a:spcPct val="115000"/>
                        </a:lnSpc>
                        <a:spcAft>
                          <a:spcPts val="0"/>
                        </a:spcAft>
                      </a:pPr>
                      <a:r>
                        <a:rPr lang="tr-TR" sz="1000">
                          <a:latin typeface="Calibri"/>
                          <a:ea typeface="Calibri"/>
                          <a:cs typeface="Times New Roman"/>
                        </a:rPr>
                        <a:t>(1 yıl Rusça hazırlık kursu zorunludur)</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Rusça</a:t>
                      </a:r>
                    </a:p>
                    <a:p>
                      <a:pPr>
                        <a:lnSpc>
                          <a:spcPct val="115000"/>
                        </a:lnSpc>
                        <a:spcAft>
                          <a:spcPts val="0"/>
                        </a:spcAft>
                      </a:pPr>
                      <a:r>
                        <a:rPr lang="tr-TR" sz="1000" dirty="0">
                          <a:latin typeface="Calibri"/>
                          <a:ea typeface="Calibri"/>
                          <a:cs typeface="Times New Roman"/>
                        </a:rPr>
                        <a:t>Rusçası olmayan adaylar 1 yıl Rusça hazırlık okuyacak.</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Tree>
    <p:extLst>
      <p:ext uri="{BB962C8B-B14F-4D97-AF65-F5344CB8AC3E}">
        <p14:creationId xmlns="" xmlns:p14="http://schemas.microsoft.com/office/powerpoint/2010/main" val="13807932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srcRect/>
          <a:stretch>
            <a:fillRect/>
          </a:stretch>
        </p:blipFill>
        <p:spPr bwMode="auto">
          <a:xfrm>
            <a:off x="8388424" y="6381328"/>
            <a:ext cx="733425" cy="438150"/>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70"/>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1"/>
            <a:ext cx="827584" cy="916536"/>
          </a:xfrm>
          <a:prstGeom prst="rect">
            <a:avLst/>
          </a:prstGeom>
          <a:noFill/>
          <a:ln w="9525">
            <a:noFill/>
            <a:miter lim="800000"/>
            <a:headEnd/>
            <a:tailEnd/>
          </a:ln>
        </p:spPr>
      </p:pic>
      <p:sp>
        <p:nvSpPr>
          <p:cNvPr id="14" name="13 Dikdörtgen"/>
          <p:cNvSpPr/>
          <p:nvPr/>
        </p:nvSpPr>
        <p:spPr>
          <a:xfrm>
            <a:off x="0" y="188640"/>
            <a:ext cx="9144000" cy="584775"/>
          </a:xfrm>
          <a:prstGeom prst="rect">
            <a:avLst/>
          </a:prstGeom>
        </p:spPr>
        <p:txBody>
          <a:bodyPr wrap="squar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graphicFrame>
        <p:nvGraphicFramePr>
          <p:cNvPr id="9" name="8 Tablo"/>
          <p:cNvGraphicFramePr>
            <a:graphicFrameLocks noGrp="1"/>
          </p:cNvGraphicFramePr>
          <p:nvPr/>
        </p:nvGraphicFramePr>
        <p:xfrm>
          <a:off x="971600" y="1628801"/>
          <a:ext cx="7632849" cy="2520280"/>
        </p:xfrm>
        <a:graphic>
          <a:graphicData uri="http://schemas.openxmlformats.org/drawingml/2006/table">
            <a:tbl>
              <a:tblPr/>
              <a:tblGrid>
                <a:gridCol w="504056"/>
                <a:gridCol w="1513997"/>
                <a:gridCol w="1644543"/>
                <a:gridCol w="1565414"/>
                <a:gridCol w="2404839"/>
              </a:tblGrid>
              <a:tr h="275078">
                <a:tc>
                  <a:txBody>
                    <a:bodyPr/>
                    <a:lstStyle/>
                    <a:p>
                      <a:pPr algn="ctr">
                        <a:lnSpc>
                          <a:spcPct val="115000"/>
                        </a:lnSpc>
                        <a:spcAft>
                          <a:spcPts val="0"/>
                        </a:spcAft>
                      </a:pPr>
                      <a:r>
                        <a:rPr lang="tr-TR" sz="1200" b="1" dirty="0">
                          <a:solidFill>
                            <a:srgbClr val="943634"/>
                          </a:solidFill>
                          <a:latin typeface="Calibri"/>
                          <a:ea typeface="Calibri"/>
                          <a:cs typeface="Times New Roman"/>
                        </a:rPr>
                        <a:t>No</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tr-TR" sz="1200" b="1" dirty="0">
                          <a:solidFill>
                            <a:srgbClr val="943634"/>
                          </a:solidFill>
                          <a:latin typeface="Calibri"/>
                          <a:ea typeface="Calibri"/>
                          <a:cs typeface="Times New Roman"/>
                        </a:rPr>
                        <a:t>Eğitim Konusu</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tr-TR" sz="1200" b="1" dirty="0">
                          <a:solidFill>
                            <a:srgbClr val="943634"/>
                          </a:solidFill>
                          <a:latin typeface="Calibri"/>
                          <a:ea typeface="Calibri"/>
                          <a:cs typeface="Times New Roman"/>
                        </a:rPr>
                        <a:t>Ülke ve Üniversite</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tr-TR" sz="1200" b="1" dirty="0">
                          <a:solidFill>
                            <a:srgbClr val="943634"/>
                          </a:solidFill>
                          <a:latin typeface="Calibri"/>
                          <a:ea typeface="Calibri"/>
                          <a:cs typeface="Times New Roman"/>
                        </a:rPr>
                        <a:t>Süre ve Dönem</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tr-TR" sz="1200" b="1" dirty="0">
                          <a:solidFill>
                            <a:srgbClr val="943634"/>
                          </a:solidFill>
                          <a:latin typeface="Calibri"/>
                          <a:ea typeface="Calibri"/>
                          <a:cs typeface="Times New Roman"/>
                        </a:rPr>
                        <a:t>Özel Şartlar</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83794">
                <a:tc>
                  <a:txBody>
                    <a:bodyPr/>
                    <a:lstStyle/>
                    <a:p>
                      <a:pPr>
                        <a:lnSpc>
                          <a:spcPct val="115000"/>
                        </a:lnSpc>
                        <a:spcAft>
                          <a:spcPts val="0"/>
                        </a:spcAft>
                      </a:pPr>
                      <a:r>
                        <a:rPr lang="tr-TR" sz="1200" b="1" dirty="0">
                          <a:solidFill>
                            <a:srgbClr val="17365D"/>
                          </a:solidFill>
                          <a:latin typeface="Calibri"/>
                          <a:ea typeface="Calibri"/>
                          <a:cs typeface="Times New Roman"/>
                        </a:rPr>
                        <a:t>C8.1</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a:latin typeface="Calibri"/>
                          <a:ea typeface="Calibri"/>
                          <a:cs typeface="Times New Roman"/>
                        </a:rPr>
                        <a:t>Meteoroloji ve Klimatoloji alanlarında Yüksek Lisans</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İngiltere, Reading Üniversitesi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12 Ay</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dirty="0">
                          <a:latin typeface="Calibri"/>
                          <a:ea typeface="Calibri"/>
                          <a:cs typeface="Times New Roman"/>
                        </a:rPr>
                        <a:t>Matematik, Fizik, Çevre ve Mühendislik bölümlerinden lisans diploması</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380989">
                <a:tc>
                  <a:txBody>
                    <a:bodyPr/>
                    <a:lstStyle/>
                    <a:p>
                      <a:pPr>
                        <a:lnSpc>
                          <a:spcPct val="115000"/>
                        </a:lnSpc>
                        <a:spcAft>
                          <a:spcPts val="0"/>
                        </a:spcAft>
                      </a:pPr>
                      <a:r>
                        <a:rPr lang="tr-TR" sz="1200" b="1">
                          <a:solidFill>
                            <a:srgbClr val="17365D"/>
                          </a:solidFill>
                          <a:latin typeface="Calibri"/>
                          <a:ea typeface="Calibri"/>
                          <a:cs typeface="Times New Roman"/>
                        </a:rPr>
                        <a:t>C8.2</a:t>
                      </a:r>
                      <a:endParaRPr lang="tr-TR" sz="12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dirty="0">
                          <a:latin typeface="Calibri"/>
                          <a:ea typeface="Calibri"/>
                          <a:cs typeface="Times New Roman"/>
                        </a:rPr>
                        <a:t>Analiz ve Tahminler Eğitimi-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İngiltere</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12 Ay’a kadar</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ECMWF tarafından belirlenecektir.</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r h="329039">
                <a:tc>
                  <a:txBody>
                    <a:bodyPr/>
                    <a:lstStyle/>
                    <a:p>
                      <a:pPr>
                        <a:lnSpc>
                          <a:spcPct val="115000"/>
                        </a:lnSpc>
                        <a:spcAft>
                          <a:spcPts val="0"/>
                        </a:spcAft>
                      </a:pPr>
                      <a:r>
                        <a:rPr lang="tr-TR" sz="1200" b="1">
                          <a:solidFill>
                            <a:srgbClr val="17365D"/>
                          </a:solidFill>
                          <a:latin typeface="Calibri"/>
                          <a:ea typeface="Calibri"/>
                          <a:cs typeface="Times New Roman"/>
                        </a:rPr>
                        <a:t>C.9</a:t>
                      </a:r>
                      <a:endParaRPr lang="tr-TR" sz="120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a:latin typeface="Calibri"/>
                          <a:ea typeface="Calibri"/>
                          <a:cs typeface="Times New Roman"/>
                        </a:rPr>
                        <a:t>Meteoroloji Eğitimi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ABD, NOAA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4 Ay</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nSpc>
                          <a:spcPct val="115000"/>
                        </a:lnSpc>
                        <a:spcAft>
                          <a:spcPts val="0"/>
                        </a:spcAft>
                      </a:pPr>
                      <a:r>
                        <a:rPr lang="tr-TR" sz="1000">
                          <a:latin typeface="Calibri"/>
                          <a:ea typeface="Calibri"/>
                          <a:cs typeface="Times New Roman"/>
                        </a:rPr>
                        <a:t>Tüm Meteorolojist’lere açık</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151380">
                <a:tc>
                  <a:txBody>
                    <a:bodyPr/>
                    <a:lstStyle/>
                    <a:p>
                      <a:pPr>
                        <a:lnSpc>
                          <a:spcPct val="115000"/>
                        </a:lnSpc>
                        <a:spcAft>
                          <a:spcPts val="0"/>
                        </a:spcAft>
                      </a:pPr>
                      <a:r>
                        <a:rPr lang="tr-TR" sz="1200" b="1" dirty="0">
                          <a:solidFill>
                            <a:srgbClr val="17365D"/>
                          </a:solidFill>
                          <a:latin typeface="Calibri"/>
                          <a:ea typeface="Calibri"/>
                          <a:cs typeface="Times New Roman"/>
                        </a:rPr>
                        <a:t>C.10</a:t>
                      </a:r>
                      <a:endParaRPr lang="tr-TR" sz="1200" dirty="0">
                        <a:latin typeface="Calibri"/>
                        <a:ea typeface="Calibri"/>
                        <a:cs typeface="Times New Roman"/>
                      </a:endParaRP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tr-TR" sz="1000">
                          <a:latin typeface="Calibri"/>
                          <a:ea typeface="Calibri"/>
                          <a:cs typeface="Times New Roman"/>
                        </a:rPr>
                        <a:t>Doğal Bilimler üzerine Doktora Eğitimi</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a:latin typeface="Calibri"/>
                          <a:ea typeface="Calibri"/>
                          <a:cs typeface="Times New Roman"/>
                        </a:rPr>
                        <a:t>Dünya Bilim Akademisi, </a:t>
                      </a:r>
                      <a:r>
                        <a:rPr lang="tr-TR" sz="1000" dirty="0" err="1">
                          <a:latin typeface="Calibri"/>
                          <a:ea typeface="Calibri"/>
                          <a:cs typeface="Times New Roman"/>
                        </a:rPr>
                        <a:t>Trieste</a:t>
                      </a:r>
                      <a:r>
                        <a:rPr lang="tr-TR" sz="1000" dirty="0">
                          <a:latin typeface="Calibri"/>
                          <a:ea typeface="Calibri"/>
                          <a:cs typeface="Times New Roman"/>
                        </a:rPr>
                        <a:t>, İtalya. </a:t>
                      </a:r>
                    </a:p>
                    <a:p>
                      <a:pPr>
                        <a:lnSpc>
                          <a:spcPct val="115000"/>
                        </a:lnSpc>
                        <a:spcAft>
                          <a:spcPts val="0"/>
                        </a:spcAft>
                      </a:pPr>
                      <a:r>
                        <a:rPr lang="tr-TR" sz="1000" dirty="0">
                          <a:latin typeface="Calibri"/>
                          <a:ea typeface="Calibri"/>
                          <a:cs typeface="Times New Roman"/>
                        </a:rPr>
                        <a:t>Eğitim yerleri: Brezilya, Çin, Hindistan, Kenya, Malezya, Meksika, Pakistan ve Güney Afrika</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a:latin typeface="Calibri"/>
                          <a:ea typeface="Calibri"/>
                          <a:cs typeface="Times New Roman"/>
                        </a:rPr>
                        <a:t>3-5 Yıl</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nSpc>
                          <a:spcPct val="115000"/>
                        </a:lnSpc>
                        <a:spcAft>
                          <a:spcPts val="0"/>
                        </a:spcAft>
                      </a:pPr>
                      <a:r>
                        <a:rPr lang="tr-TR" sz="1000" dirty="0" smtClean="0">
                          <a:latin typeface="Calibri"/>
                          <a:ea typeface="Calibri"/>
                          <a:cs typeface="Times New Roman"/>
                        </a:rPr>
                        <a:t>Yüksek Lisans </a:t>
                      </a:r>
                      <a:r>
                        <a:rPr lang="tr-TR" sz="1000" dirty="0">
                          <a:latin typeface="Calibri"/>
                          <a:ea typeface="Calibri"/>
                          <a:cs typeface="Times New Roman"/>
                        </a:rPr>
                        <a:t>Diploması, </a:t>
                      </a:r>
                    </a:p>
                    <a:p>
                      <a:pPr>
                        <a:lnSpc>
                          <a:spcPct val="115000"/>
                        </a:lnSpc>
                        <a:spcAft>
                          <a:spcPts val="0"/>
                        </a:spcAft>
                      </a:pPr>
                      <a:r>
                        <a:rPr lang="tr-TR" sz="1000" dirty="0">
                          <a:latin typeface="Calibri"/>
                          <a:ea typeface="Calibri"/>
                          <a:cs typeface="Times New Roman"/>
                        </a:rPr>
                        <a:t>Eğitimi verecek Kurum tarafından onay yazısı</a:t>
                      </a:r>
                    </a:p>
                  </a:txBody>
                  <a:tcPr marL="47729" marR="477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r>
            </a:tbl>
          </a:graphicData>
        </a:graphic>
      </p:graphicFrame>
      <p:sp>
        <p:nvSpPr>
          <p:cNvPr id="10" name="9 Alt Başlık"/>
          <p:cNvSpPr>
            <a:spLocks noGrp="1"/>
          </p:cNvSpPr>
          <p:nvPr>
            <p:ph type="subTitle" idx="1"/>
          </p:nvPr>
        </p:nvSpPr>
        <p:spPr>
          <a:xfrm>
            <a:off x="1371600" y="4725144"/>
            <a:ext cx="6400800" cy="1728192"/>
          </a:xfrm>
        </p:spPr>
        <p:txBody>
          <a:bodyPr>
            <a:noAutofit/>
          </a:bodyPr>
          <a:lstStyle/>
          <a:p>
            <a:r>
              <a:rPr lang="tr-TR" sz="2400" b="1" dirty="0" smtClean="0">
                <a:solidFill>
                  <a:srgbClr val="FF0000"/>
                </a:solidFill>
              </a:rPr>
              <a:t>BURSLARLA İLGİLİ DETAYLI BİLGİYE</a:t>
            </a:r>
          </a:p>
          <a:p>
            <a:r>
              <a:rPr lang="tr-TR" sz="2000" b="1" dirty="0" smtClean="0">
                <a:solidFill>
                  <a:srgbClr val="FF0000"/>
                </a:solidFill>
                <a:hlinkClick r:id="rId5"/>
              </a:rPr>
              <a:t>http://</a:t>
            </a:r>
            <a:r>
              <a:rPr lang="tr-TR" sz="2000" b="1" dirty="0" smtClean="0">
                <a:solidFill>
                  <a:srgbClr val="FF0000"/>
                </a:solidFill>
                <a:hlinkClick r:id="rId5"/>
              </a:rPr>
              <a:t>www.</a:t>
            </a:r>
            <a:r>
              <a:rPr lang="tr-TR" sz="2000" b="1" dirty="0" err="1" smtClean="0">
                <a:solidFill>
                  <a:srgbClr val="FF0000"/>
                </a:solidFill>
                <a:hlinkClick r:id="rId5"/>
              </a:rPr>
              <a:t>wmo</a:t>
            </a:r>
            <a:r>
              <a:rPr lang="tr-TR" sz="2000" b="1" dirty="0" smtClean="0">
                <a:solidFill>
                  <a:srgbClr val="FF0000"/>
                </a:solidFill>
                <a:hlinkClick r:id="rId5"/>
              </a:rPr>
              <a:t>.</a:t>
            </a:r>
            <a:r>
              <a:rPr lang="tr-TR" sz="2000" b="1" dirty="0" err="1" smtClean="0">
                <a:solidFill>
                  <a:srgbClr val="FF0000"/>
                </a:solidFill>
                <a:hlinkClick r:id="rId5"/>
              </a:rPr>
              <a:t>int</a:t>
            </a:r>
            <a:r>
              <a:rPr lang="tr-TR" sz="2000" b="1" dirty="0" smtClean="0">
                <a:solidFill>
                  <a:srgbClr val="FF0000"/>
                </a:solidFill>
                <a:hlinkClick r:id="rId5"/>
              </a:rPr>
              <a:t>/</a:t>
            </a:r>
            <a:r>
              <a:rPr lang="tr-TR" sz="2000" b="1" dirty="0" err="1" smtClean="0">
                <a:solidFill>
                  <a:srgbClr val="FF0000"/>
                </a:solidFill>
                <a:hlinkClick r:id="rId5"/>
              </a:rPr>
              <a:t>pages</a:t>
            </a:r>
            <a:r>
              <a:rPr lang="tr-TR" sz="2000" b="1" dirty="0" smtClean="0">
                <a:solidFill>
                  <a:srgbClr val="FF0000"/>
                </a:solidFill>
                <a:hlinkClick r:id="rId5"/>
              </a:rPr>
              <a:t>/</a:t>
            </a:r>
            <a:r>
              <a:rPr lang="tr-TR" sz="2000" b="1" dirty="0" err="1" smtClean="0">
                <a:solidFill>
                  <a:srgbClr val="FF0000"/>
                </a:solidFill>
                <a:hlinkClick r:id="rId5"/>
              </a:rPr>
              <a:t>prog</a:t>
            </a:r>
            <a:r>
              <a:rPr lang="tr-TR" sz="2000" b="1" dirty="0" smtClean="0">
                <a:solidFill>
                  <a:srgbClr val="FF0000"/>
                </a:solidFill>
                <a:hlinkClick r:id="rId5"/>
              </a:rPr>
              <a:t>/</a:t>
            </a:r>
            <a:r>
              <a:rPr lang="tr-TR" sz="2000" b="1" dirty="0" err="1" smtClean="0">
                <a:solidFill>
                  <a:srgbClr val="FF0000"/>
                </a:solidFill>
                <a:hlinkClick r:id="rId5"/>
              </a:rPr>
              <a:t>dra</a:t>
            </a:r>
            <a:r>
              <a:rPr lang="tr-TR" sz="2000" b="1" dirty="0" smtClean="0">
                <a:solidFill>
                  <a:srgbClr val="FF0000"/>
                </a:solidFill>
                <a:hlinkClick r:id="rId5"/>
              </a:rPr>
              <a:t>/</a:t>
            </a:r>
            <a:r>
              <a:rPr lang="tr-TR" sz="2000" b="1" dirty="0" err="1" smtClean="0">
                <a:solidFill>
                  <a:srgbClr val="FF0000"/>
                </a:solidFill>
                <a:hlinkClick r:id="rId5"/>
              </a:rPr>
              <a:t>documents</a:t>
            </a:r>
            <a:r>
              <a:rPr lang="tr-TR" sz="2000" b="1" dirty="0" smtClean="0">
                <a:solidFill>
                  <a:srgbClr val="FF0000"/>
                </a:solidFill>
                <a:hlinkClick r:id="rId5"/>
              </a:rPr>
              <a:t>/</a:t>
            </a:r>
            <a:r>
              <a:rPr lang="tr-TR" sz="2000" b="1" dirty="0" err="1" smtClean="0">
                <a:solidFill>
                  <a:srgbClr val="FF0000"/>
                </a:solidFill>
                <a:hlinkClick r:id="rId5"/>
              </a:rPr>
              <a:t>Compendium</a:t>
            </a:r>
            <a:r>
              <a:rPr lang="tr-TR" sz="2000" b="1" dirty="0" smtClean="0">
                <a:solidFill>
                  <a:srgbClr val="FF0000"/>
                </a:solidFill>
                <a:hlinkClick r:id="rId5"/>
              </a:rPr>
              <a:t>-2017.</a:t>
            </a:r>
            <a:r>
              <a:rPr lang="tr-TR" sz="2000" b="1" dirty="0" err="1" smtClean="0">
                <a:solidFill>
                  <a:srgbClr val="FF0000"/>
                </a:solidFill>
                <a:hlinkClick r:id="rId5"/>
              </a:rPr>
              <a:t>pdf</a:t>
            </a:r>
            <a:r>
              <a:rPr lang="tr-TR" sz="2000" b="1" dirty="0" smtClean="0">
                <a:solidFill>
                  <a:srgbClr val="FF0000"/>
                </a:solidFill>
              </a:rPr>
              <a:t> </a:t>
            </a:r>
          </a:p>
          <a:p>
            <a:r>
              <a:rPr lang="tr-TR" sz="2400" b="1" dirty="0" smtClean="0">
                <a:solidFill>
                  <a:srgbClr val="FF0000"/>
                </a:solidFill>
              </a:rPr>
              <a:t>SAYFASINDAN ULAŞABİLİRSİNİZ!!!</a:t>
            </a:r>
            <a:endParaRPr lang="tr-TR" sz="2400" b="1" dirty="0">
              <a:solidFill>
                <a:srgbClr val="FF0000"/>
              </a:solidFill>
            </a:endParaRPr>
          </a:p>
        </p:txBody>
      </p:sp>
    </p:spTree>
    <p:extLst>
      <p:ext uri="{BB962C8B-B14F-4D97-AF65-F5344CB8AC3E}">
        <p14:creationId xmlns="" xmlns:p14="http://schemas.microsoft.com/office/powerpoint/2010/main" val="1380793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931422" y="97769"/>
            <a:ext cx="1165225" cy="755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7" descr="C:\Users\fdagli\Desktop\Resim1.png"/>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244408" y="0"/>
            <a:ext cx="827584" cy="916536"/>
          </a:xfrm>
          <a:prstGeom prst="rect">
            <a:avLst/>
          </a:prstGeom>
          <a:noFill/>
          <a:ln w="9525">
            <a:noFill/>
            <a:miter lim="800000"/>
            <a:headEnd/>
            <a:tailEnd/>
          </a:ln>
        </p:spPr>
      </p:pic>
      <p:pic>
        <p:nvPicPr>
          <p:cNvPr id="16385" name="Picture 1"/>
          <p:cNvPicPr>
            <a:picLocks noChangeAspect="1" noChangeArrowheads="1"/>
          </p:cNvPicPr>
          <p:nvPr/>
        </p:nvPicPr>
        <p:blipFill>
          <a:blip r:embed="rId5" cstate="print"/>
          <a:srcRect/>
          <a:stretch>
            <a:fillRect/>
          </a:stretch>
        </p:blipFill>
        <p:spPr bwMode="auto">
          <a:xfrm>
            <a:off x="8316416" y="6309320"/>
            <a:ext cx="733425" cy="438150"/>
          </a:xfrm>
          <a:prstGeom prst="rect">
            <a:avLst/>
          </a:prstGeom>
          <a:noFill/>
          <a:ln w="9525">
            <a:noFill/>
            <a:miter lim="800000"/>
            <a:headEnd/>
            <a:tailEnd/>
          </a:ln>
          <a:effectLst/>
        </p:spPr>
      </p:pic>
      <p:sp>
        <p:nvSpPr>
          <p:cNvPr id="12" name="Slayt Numarası Yer Tutucusu 3"/>
          <p:cNvSpPr txBox="1">
            <a:spLocks/>
          </p:cNvSpPr>
          <p:nvPr/>
        </p:nvSpPr>
        <p:spPr>
          <a:xfrm>
            <a:off x="8388424" y="6520259"/>
            <a:ext cx="792088"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F302176B-0E47-46AC-8F43-DAB4B8A37D06}" type="slidenum">
              <a:rPr kumimoji="0" lang="tr-TR" sz="1600" b="0" i="0" u="none" strike="noStrike" kern="1200" cap="none" spc="0" normalizeH="0" baseline="0" noProof="0" smtClean="0">
                <a:ln>
                  <a:noFill/>
                </a:ln>
                <a:solidFill>
                  <a:prstClr val="black">
                    <a:tint val="75000"/>
                  </a:prstClr>
                </a:solidFill>
                <a:effectLst/>
                <a:uLnTx/>
                <a:uFillTx/>
                <a:latin typeface="+mn-lt"/>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9</a:t>
            </a:fld>
            <a:r>
              <a:rPr kumimoji="0" lang="tr-TR" sz="1600" b="0" i="0" u="none" strike="noStrike" kern="1200" cap="none" spc="0" normalizeH="0" baseline="0" noProof="0" dirty="0" smtClean="0">
                <a:ln>
                  <a:noFill/>
                </a:ln>
                <a:solidFill>
                  <a:prstClr val="black">
                    <a:tint val="75000"/>
                  </a:prstClr>
                </a:solidFill>
                <a:effectLst/>
                <a:uLnTx/>
                <a:uFillTx/>
                <a:latin typeface="+mn-lt"/>
                <a:ea typeface="+mn-ea"/>
                <a:cs typeface="Arial" charset="0"/>
              </a:rPr>
              <a:t>/43</a:t>
            </a:r>
          </a:p>
        </p:txBody>
      </p:sp>
      <p:sp>
        <p:nvSpPr>
          <p:cNvPr id="9" name="8 Dikdörtgen"/>
          <p:cNvSpPr/>
          <p:nvPr/>
        </p:nvSpPr>
        <p:spPr>
          <a:xfrm>
            <a:off x="683568" y="1196752"/>
            <a:ext cx="8136904" cy="3785652"/>
          </a:xfrm>
          <a:prstGeom prst="rect">
            <a:avLst/>
          </a:prstGeom>
        </p:spPr>
        <p:txBody>
          <a:bodyPr wrap="square">
            <a:spAutoFit/>
          </a:bodyPr>
          <a:lstStyle/>
          <a:p>
            <a:pPr algn="ctr"/>
            <a:r>
              <a:rPr lang="tr-TR" sz="2400" b="1" dirty="0" smtClean="0">
                <a:solidFill>
                  <a:schemeClr val="tx2"/>
                </a:solidFill>
                <a:latin typeface="+mn-lt"/>
              </a:rPr>
              <a:t>Nanjing Bilim ve Teknoloji Üniversitesi</a:t>
            </a:r>
          </a:p>
          <a:p>
            <a:endParaRPr lang="tr-TR" sz="2400" b="1" dirty="0" smtClean="0">
              <a:solidFill>
                <a:srgbClr val="FF0000"/>
              </a:solidFill>
              <a:latin typeface="+mn-lt"/>
            </a:endParaRPr>
          </a:p>
          <a:p>
            <a:pPr lvl="2" fontAlgn="t">
              <a:buFont typeface="Arial" pitchFamily="34" charset="0"/>
              <a:buChar char="•"/>
            </a:pPr>
            <a:r>
              <a:rPr lang="tr-TR" dirty="0" smtClean="0">
                <a:latin typeface="+mn-lt"/>
              </a:rPr>
              <a:t>Meteoroloji ve Hidroloji – Lisans, Y.Lisans</a:t>
            </a:r>
          </a:p>
          <a:p>
            <a:pPr lvl="2" fontAlgn="t">
              <a:buFont typeface="Arial" pitchFamily="34" charset="0"/>
              <a:buChar char="•"/>
            </a:pPr>
            <a:r>
              <a:rPr lang="tr-TR" dirty="0" smtClean="0">
                <a:latin typeface="+mn-lt"/>
              </a:rPr>
              <a:t>Lisans 5 , Y.Lisans  2-4 yıl</a:t>
            </a:r>
          </a:p>
          <a:p>
            <a:pPr lvl="2" fontAlgn="t">
              <a:buFont typeface="Arial" pitchFamily="34" charset="0"/>
              <a:buChar char="•"/>
            </a:pPr>
            <a:r>
              <a:rPr lang="tr-TR" dirty="0" smtClean="0">
                <a:latin typeface="+mn-lt"/>
              </a:rPr>
              <a:t>Lisans: Çince, 25  yaş</a:t>
            </a:r>
          </a:p>
          <a:p>
            <a:pPr lvl="2" fontAlgn="t">
              <a:buFont typeface="Arial" pitchFamily="34" charset="0"/>
              <a:buChar char="•"/>
            </a:pPr>
            <a:r>
              <a:rPr lang="tr-TR" dirty="0" smtClean="0">
                <a:latin typeface="+mn-lt"/>
              </a:rPr>
              <a:t>Y. Lisans: Çince veya İngilizce (IELTS:6.0), 35 yaş</a:t>
            </a:r>
          </a:p>
          <a:p>
            <a:pPr lvl="2" fontAlgn="t">
              <a:buFont typeface="Arial" pitchFamily="34" charset="0"/>
              <a:buChar char="•"/>
            </a:pPr>
            <a:r>
              <a:rPr lang="tr-TR" dirty="0" smtClean="0">
                <a:latin typeface="+mn-lt"/>
              </a:rPr>
              <a:t>Eylül- Temmuz arası</a:t>
            </a:r>
          </a:p>
          <a:p>
            <a:pPr lvl="2" fontAlgn="t">
              <a:buFont typeface="Arial" pitchFamily="34" charset="0"/>
              <a:buChar char="•"/>
            </a:pPr>
            <a:r>
              <a:rPr lang="tr-TR" dirty="0" smtClean="0">
                <a:latin typeface="+mn-lt"/>
              </a:rPr>
              <a:t>Son Başvuru Tarihi: 31 Ocak 2017</a:t>
            </a:r>
          </a:p>
          <a:p>
            <a:pPr lvl="2" fontAlgn="t">
              <a:buFont typeface="Arial" pitchFamily="34" charset="0"/>
              <a:buChar char="•"/>
            </a:pPr>
            <a:r>
              <a:rPr lang="tr-TR" dirty="0" smtClean="0">
                <a:latin typeface="+mn-lt"/>
              </a:rPr>
              <a:t>Kurs Ücreti, Konaklama, Sağlık Sigortası</a:t>
            </a:r>
          </a:p>
          <a:p>
            <a:pPr fontAlgn="t"/>
            <a:endParaRPr lang="tr-TR" sz="2400" dirty="0" smtClean="0"/>
          </a:p>
          <a:p>
            <a:pPr algn="ctr"/>
            <a:endParaRPr lang="tr-TR" sz="2400" dirty="0" smtClean="0">
              <a:latin typeface="+mn-lt"/>
            </a:endParaRPr>
          </a:p>
          <a:p>
            <a:endParaRPr lang="tr-TR" dirty="0" smtClean="0"/>
          </a:p>
        </p:txBody>
      </p:sp>
      <p:pic>
        <p:nvPicPr>
          <p:cNvPr id="2" name="Picture 2" descr="C:\Users\eerbas\Desktop\Burslar\Nanjing.png"/>
          <p:cNvPicPr>
            <a:picLocks noChangeAspect="1" noChangeArrowheads="1"/>
          </p:cNvPicPr>
          <p:nvPr/>
        </p:nvPicPr>
        <p:blipFill>
          <a:blip r:embed="rId6" cstate="print"/>
          <a:srcRect/>
          <a:stretch>
            <a:fillRect/>
          </a:stretch>
        </p:blipFill>
        <p:spPr bwMode="auto">
          <a:xfrm>
            <a:off x="179512" y="1052736"/>
            <a:ext cx="1259632" cy="1259632"/>
          </a:xfrm>
          <a:prstGeom prst="rect">
            <a:avLst/>
          </a:prstGeom>
          <a:noFill/>
        </p:spPr>
      </p:pic>
      <p:pic>
        <p:nvPicPr>
          <p:cNvPr id="1027" name="Picture 3" descr="C:\Users\eerbas\Desktop\Burslar\nanjing 2.jpg"/>
          <p:cNvPicPr>
            <a:picLocks noChangeAspect="1" noChangeArrowheads="1"/>
          </p:cNvPicPr>
          <p:nvPr/>
        </p:nvPicPr>
        <p:blipFill>
          <a:blip r:embed="rId7" cstate="print"/>
          <a:srcRect/>
          <a:stretch>
            <a:fillRect/>
          </a:stretch>
        </p:blipFill>
        <p:spPr bwMode="auto">
          <a:xfrm>
            <a:off x="251520" y="4149080"/>
            <a:ext cx="2688299" cy="2016224"/>
          </a:xfrm>
          <a:prstGeom prst="rect">
            <a:avLst/>
          </a:prstGeom>
          <a:noFill/>
        </p:spPr>
      </p:pic>
      <p:pic>
        <p:nvPicPr>
          <p:cNvPr id="1028" name="Picture 4" descr="C:\Users\eerbas\Desktop\Burslar\nanjing 3.jpg"/>
          <p:cNvPicPr>
            <a:picLocks noChangeAspect="1" noChangeArrowheads="1"/>
          </p:cNvPicPr>
          <p:nvPr/>
        </p:nvPicPr>
        <p:blipFill>
          <a:blip r:embed="rId8" cstate="print"/>
          <a:srcRect/>
          <a:stretch>
            <a:fillRect/>
          </a:stretch>
        </p:blipFill>
        <p:spPr bwMode="auto">
          <a:xfrm>
            <a:off x="6372200" y="4149080"/>
            <a:ext cx="2651729" cy="1990005"/>
          </a:xfrm>
          <a:prstGeom prst="rect">
            <a:avLst/>
          </a:prstGeom>
          <a:noFill/>
        </p:spPr>
      </p:pic>
      <p:pic>
        <p:nvPicPr>
          <p:cNvPr id="1029" name="Picture 5" descr="C:\Users\eerbas\Desktop\Burslar\nanjing4.jpg"/>
          <p:cNvPicPr>
            <a:picLocks noChangeAspect="1" noChangeArrowheads="1"/>
          </p:cNvPicPr>
          <p:nvPr/>
        </p:nvPicPr>
        <p:blipFill>
          <a:blip r:embed="rId9" cstate="print"/>
          <a:srcRect/>
          <a:stretch>
            <a:fillRect/>
          </a:stretch>
        </p:blipFill>
        <p:spPr bwMode="auto">
          <a:xfrm>
            <a:off x="3059832" y="4653136"/>
            <a:ext cx="3225868" cy="1520767"/>
          </a:xfrm>
          <a:prstGeom prst="rect">
            <a:avLst/>
          </a:prstGeom>
          <a:noFill/>
        </p:spPr>
      </p:pic>
      <p:sp>
        <p:nvSpPr>
          <p:cNvPr id="13" name="12 Dikdörtgen"/>
          <p:cNvSpPr/>
          <p:nvPr/>
        </p:nvSpPr>
        <p:spPr>
          <a:xfrm>
            <a:off x="2483768" y="188640"/>
            <a:ext cx="4170309" cy="584775"/>
          </a:xfrm>
          <a:prstGeom prst="rect">
            <a:avLst/>
          </a:prstGeom>
        </p:spPr>
        <p:txBody>
          <a:bodyPr wrap="none">
            <a:spAutoFit/>
          </a:bodyPr>
          <a:lstStyle/>
          <a:p>
            <a:pPr algn="ctr"/>
            <a:r>
              <a:rPr lang="tr-TR" sz="3200" b="1" dirty="0" smtClean="0">
                <a:solidFill>
                  <a:srgbClr val="FF3300"/>
                </a:solidFill>
                <a:latin typeface="+mn-lt"/>
              </a:rPr>
              <a:t>2017 Yılı Eğitim Bursları</a:t>
            </a:r>
            <a:endParaRPr lang="tr-TR" sz="3200" dirty="0">
              <a:solidFill>
                <a:srgbClr val="FF3300"/>
              </a:solidFill>
              <a:latin typeface="+mn-lt"/>
            </a:endParaRPr>
          </a:p>
        </p:txBody>
      </p:sp>
    </p:spTree>
    <p:extLst>
      <p:ext uri="{BB962C8B-B14F-4D97-AF65-F5344CB8AC3E}">
        <p14:creationId xmlns="" xmlns:p14="http://schemas.microsoft.com/office/powerpoint/2010/main" val="1927949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12794</TotalTime>
  <Words>2061</Words>
  <Application>Microsoft Office PowerPoint</Application>
  <PresentationFormat>Ekran Gösterisi (4:3)</PresentationFormat>
  <Paragraphs>459</Paragraphs>
  <Slides>28</Slides>
  <Notes>26</Notes>
  <HiddenSlides>0</HiddenSlides>
  <MMClips>0</MMClips>
  <ScaleCrop>false</ScaleCrop>
  <HeadingPairs>
    <vt:vector size="4" baseType="variant">
      <vt:variant>
        <vt:lpstr>Tema</vt:lpstr>
      </vt:variant>
      <vt:variant>
        <vt:i4>1</vt:i4>
      </vt:variant>
      <vt:variant>
        <vt:lpstr>Slayt Başlıkları</vt:lpstr>
      </vt:variant>
      <vt:variant>
        <vt:i4>28</vt:i4>
      </vt:variant>
    </vt:vector>
  </HeadingPairs>
  <TitlesOfParts>
    <vt:vector size="29" baseType="lpstr">
      <vt:lpstr>1_Ofis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Nazif KOÇ</dc:creator>
  <cp:lastModifiedBy>ddd</cp:lastModifiedBy>
  <cp:revision>1200</cp:revision>
  <cp:lastPrinted>2016-03-07T06:23:12Z</cp:lastPrinted>
  <dcterms:created xsi:type="dcterms:W3CDTF">2011-12-28T16:03:59Z</dcterms:created>
  <dcterms:modified xsi:type="dcterms:W3CDTF">2017-01-12T14:00:36Z</dcterms:modified>
</cp:coreProperties>
</file>